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01"/>
  </p:notesMasterIdLst>
  <p:sldIdLst>
    <p:sldId id="256" r:id="rId2"/>
    <p:sldId id="257" r:id="rId3"/>
    <p:sldId id="258" r:id="rId4"/>
    <p:sldId id="260" r:id="rId5"/>
    <p:sldId id="259" r:id="rId6"/>
    <p:sldId id="271" r:id="rId7"/>
    <p:sldId id="318" r:id="rId8"/>
    <p:sldId id="261" r:id="rId9"/>
    <p:sldId id="312" r:id="rId10"/>
    <p:sldId id="277" r:id="rId11"/>
    <p:sldId id="264" r:id="rId12"/>
    <p:sldId id="269" r:id="rId13"/>
    <p:sldId id="279" r:id="rId14"/>
    <p:sldId id="317" r:id="rId15"/>
    <p:sldId id="314" r:id="rId16"/>
    <p:sldId id="387" r:id="rId17"/>
    <p:sldId id="265" r:id="rId18"/>
    <p:sldId id="263" r:id="rId19"/>
    <p:sldId id="262" r:id="rId20"/>
    <p:sldId id="283" r:id="rId21"/>
    <p:sldId id="268" r:id="rId22"/>
    <p:sldId id="266" r:id="rId23"/>
    <p:sldId id="278" r:id="rId24"/>
    <p:sldId id="322" r:id="rId25"/>
    <p:sldId id="315" r:id="rId26"/>
    <p:sldId id="324" r:id="rId27"/>
    <p:sldId id="325" r:id="rId28"/>
    <p:sldId id="326" r:id="rId29"/>
    <p:sldId id="327" r:id="rId30"/>
    <p:sldId id="328" r:id="rId31"/>
    <p:sldId id="329" r:id="rId32"/>
    <p:sldId id="330" r:id="rId33"/>
    <p:sldId id="331" r:id="rId34"/>
    <p:sldId id="332" r:id="rId35"/>
    <p:sldId id="334" r:id="rId36"/>
    <p:sldId id="390" r:id="rId37"/>
    <p:sldId id="397" r:id="rId38"/>
    <p:sldId id="391" r:id="rId39"/>
    <p:sldId id="392" r:id="rId40"/>
    <p:sldId id="393" r:id="rId41"/>
    <p:sldId id="394" r:id="rId42"/>
    <p:sldId id="395" r:id="rId43"/>
    <p:sldId id="396" r:id="rId44"/>
    <p:sldId id="319" r:id="rId45"/>
    <p:sldId id="335" r:id="rId46"/>
    <p:sldId id="336" r:id="rId47"/>
    <p:sldId id="339" r:id="rId48"/>
    <p:sldId id="337" r:id="rId49"/>
    <p:sldId id="340" r:id="rId50"/>
    <p:sldId id="341" r:id="rId51"/>
    <p:sldId id="342" r:id="rId52"/>
    <p:sldId id="343" r:id="rId53"/>
    <p:sldId id="344" r:id="rId54"/>
    <p:sldId id="338" r:id="rId55"/>
    <p:sldId id="333" r:id="rId56"/>
    <p:sldId id="345" r:id="rId57"/>
    <p:sldId id="272" r:id="rId58"/>
    <p:sldId id="347" r:id="rId59"/>
    <p:sldId id="316" r:id="rId60"/>
    <p:sldId id="349" r:id="rId61"/>
    <p:sldId id="350" r:id="rId62"/>
    <p:sldId id="348" r:id="rId63"/>
    <p:sldId id="389" r:id="rId64"/>
    <p:sldId id="351" r:id="rId65"/>
    <p:sldId id="388" r:id="rId66"/>
    <p:sldId id="352" r:id="rId67"/>
    <p:sldId id="354" r:id="rId68"/>
    <p:sldId id="355" r:id="rId69"/>
    <p:sldId id="321" r:id="rId70"/>
    <p:sldId id="346" r:id="rId71"/>
    <p:sldId id="356" r:id="rId72"/>
    <p:sldId id="358" r:id="rId73"/>
    <p:sldId id="359" r:id="rId74"/>
    <p:sldId id="360" r:id="rId75"/>
    <p:sldId id="357" r:id="rId76"/>
    <p:sldId id="370" r:id="rId77"/>
    <p:sldId id="371" r:id="rId78"/>
    <p:sldId id="372" r:id="rId79"/>
    <p:sldId id="373" r:id="rId80"/>
    <p:sldId id="374" r:id="rId81"/>
    <p:sldId id="375" r:id="rId82"/>
    <p:sldId id="376" r:id="rId83"/>
    <p:sldId id="380" r:id="rId84"/>
    <p:sldId id="377" r:id="rId85"/>
    <p:sldId id="386" r:id="rId86"/>
    <p:sldId id="379" r:id="rId87"/>
    <p:sldId id="385" r:id="rId88"/>
    <p:sldId id="381" r:id="rId89"/>
    <p:sldId id="361" r:id="rId90"/>
    <p:sldId id="323" r:id="rId91"/>
    <p:sldId id="362" r:id="rId92"/>
    <p:sldId id="363" r:id="rId93"/>
    <p:sldId id="365" r:id="rId94"/>
    <p:sldId id="366" r:id="rId95"/>
    <p:sldId id="367" r:id="rId96"/>
    <p:sldId id="368" r:id="rId97"/>
    <p:sldId id="383" r:id="rId98"/>
    <p:sldId id="384" r:id="rId99"/>
    <p:sldId id="369" r:id="rId100"/>
  </p:sldIdLst>
  <p:sldSz cx="9144000" cy="5143500" type="screen16x9"/>
  <p:notesSz cx="6858000" cy="9144000"/>
  <p:embeddedFontLst>
    <p:embeddedFont>
      <p:font typeface="Anaheim" panose="020B0604020202020204" charset="0"/>
      <p:regular r:id="rId102"/>
    </p:embeddedFont>
    <p:embeddedFont>
      <p:font typeface="Bebas Neue" panose="020B0606020202050201" pitchFamily="34" charset="0"/>
      <p:regular r:id="rId103"/>
    </p:embeddedFont>
    <p:embeddedFont>
      <p:font typeface="Cambria Math" panose="02040503050406030204" pitchFamily="18" charset="0"/>
      <p:regular r:id="rId104"/>
    </p:embeddedFont>
    <p:embeddedFont>
      <p:font typeface="Helvetica" panose="020B0604020202020204" pitchFamily="34" charset="0"/>
      <p:regular r:id="rId105"/>
      <p:bold r:id="rId106"/>
      <p:italic r:id="rId107"/>
      <p:boldItalic r:id="rId108"/>
    </p:embeddedFont>
    <p:embeddedFont>
      <p:font typeface="Nunito Light" pitchFamily="2" charset="0"/>
      <p:regular r:id="rId109"/>
      <p:italic r:id="rId110"/>
    </p:embeddedFont>
    <p:embeddedFont>
      <p:font typeface="Varela Round" panose="00000500000000000000" pitchFamily="2" charset="-79"/>
      <p:regular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0AD0B3-E713-42A9-8973-21ACD71ADD37}">
  <a:tblStyle styleId="{EE0AD0B3-E713-42A9-8973-21ACD71ADD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49A12A-8469-468B-AB40-DD96CE8C249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9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1dbf865485b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1dbf865485b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806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99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843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2" name="Google Shape;331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018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6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617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008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17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676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456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266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742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599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07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003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22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35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707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64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09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332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279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17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1dbf865485b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1dbf865485b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918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821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18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340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833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3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426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180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374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878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30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177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892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692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2627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06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587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106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321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7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054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262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49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1794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5337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411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617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1900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752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042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2487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0815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2923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925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72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23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ctrTitle"/>
          </p:nvPr>
        </p:nvSpPr>
        <p:spPr>
          <a:xfrm>
            <a:off x="1920100" y="1584325"/>
            <a:ext cx="5304000" cy="18072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9" name="Google Shape;79;p2"/>
          <p:cNvSpPr txBox="1">
            <a:spLocks noGrp="1"/>
          </p:cNvSpPr>
          <p:nvPr>
            <p:ph type="subTitle" idx="1"/>
          </p:nvPr>
        </p:nvSpPr>
        <p:spPr>
          <a:xfrm>
            <a:off x="1920025" y="3432600"/>
            <a:ext cx="5304000" cy="37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0" name="Google Shape;80;p2"/>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667"/>
        <p:cNvGrpSpPr/>
        <p:nvPr/>
      </p:nvGrpSpPr>
      <p:grpSpPr>
        <a:xfrm>
          <a:off x="0" y="0"/>
          <a:ext cx="0" cy="0"/>
          <a:chOff x="0" y="0"/>
          <a:chExt cx="0" cy="0"/>
        </a:xfrm>
      </p:grpSpPr>
      <p:grpSp>
        <p:nvGrpSpPr>
          <p:cNvPr id="668" name="Google Shape;668;p13"/>
          <p:cNvGrpSpPr/>
          <p:nvPr/>
        </p:nvGrpSpPr>
        <p:grpSpPr>
          <a:xfrm>
            <a:off x="0" y="0"/>
            <a:ext cx="9144091" cy="5143648"/>
            <a:chOff x="0" y="0"/>
            <a:chExt cx="7440875" cy="4152456"/>
          </a:xfrm>
        </p:grpSpPr>
        <p:sp>
          <p:nvSpPr>
            <p:cNvPr id="669" name="Google Shape;669;p1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a:off x="192408" y="135664"/>
            <a:ext cx="8759169" cy="4872494"/>
            <a:chOff x="916986" y="2500875"/>
            <a:chExt cx="2280618" cy="1217119"/>
          </a:xfrm>
        </p:grpSpPr>
        <p:sp>
          <p:nvSpPr>
            <p:cNvPr id="732" name="Google Shape;732;p1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txBox="1">
            <a:spLocks noGrp="1"/>
          </p:cNvSpPr>
          <p:nvPr>
            <p:ph type="subTitle" idx="1"/>
          </p:nvPr>
        </p:nvSpPr>
        <p:spPr>
          <a:xfrm>
            <a:off x="2151325" y="3691175"/>
            <a:ext cx="356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8" name="Google Shape;738;p13"/>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13"/>
          <p:cNvSpPr txBox="1">
            <a:spLocks noGrp="1"/>
          </p:cNvSpPr>
          <p:nvPr>
            <p:ph type="subTitle" idx="2"/>
          </p:nvPr>
        </p:nvSpPr>
        <p:spPr>
          <a:xfrm>
            <a:off x="1482025" y="1946045"/>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3"/>
          </p:nvPr>
        </p:nvSpPr>
        <p:spPr>
          <a:xfrm>
            <a:off x="1482025" y="3063013"/>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4"/>
          </p:nvPr>
        </p:nvSpPr>
        <p:spPr>
          <a:xfrm>
            <a:off x="1482025" y="4179981"/>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title" idx="5" hasCustomPrompt="1"/>
          </p:nvPr>
        </p:nvSpPr>
        <p:spPr>
          <a:xfrm>
            <a:off x="1482000" y="1424620"/>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3"/>
          <p:cNvSpPr txBox="1">
            <a:spLocks noGrp="1"/>
          </p:cNvSpPr>
          <p:nvPr>
            <p:ph type="title" idx="6" hasCustomPrompt="1"/>
          </p:nvPr>
        </p:nvSpPr>
        <p:spPr>
          <a:xfrm>
            <a:off x="1482000" y="3663874"/>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7" hasCustomPrompt="1"/>
          </p:nvPr>
        </p:nvSpPr>
        <p:spPr>
          <a:xfrm>
            <a:off x="1482000" y="2544247"/>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subTitle" idx="8"/>
          </p:nvPr>
        </p:nvSpPr>
        <p:spPr>
          <a:xfrm>
            <a:off x="2150125" y="1454125"/>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3"/>
          <p:cNvSpPr txBox="1">
            <a:spLocks noGrp="1"/>
          </p:cNvSpPr>
          <p:nvPr>
            <p:ph type="subTitle" idx="9"/>
          </p:nvPr>
        </p:nvSpPr>
        <p:spPr>
          <a:xfrm>
            <a:off x="2150125" y="2572650"/>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747"/>
        <p:cNvGrpSpPr/>
        <p:nvPr/>
      </p:nvGrpSpPr>
      <p:grpSpPr>
        <a:xfrm>
          <a:off x="0" y="0"/>
          <a:ext cx="0" cy="0"/>
          <a:chOff x="0" y="0"/>
          <a:chExt cx="0" cy="0"/>
        </a:xfrm>
      </p:grpSpPr>
      <p:grpSp>
        <p:nvGrpSpPr>
          <p:cNvPr id="748" name="Google Shape;748;p14"/>
          <p:cNvGrpSpPr/>
          <p:nvPr/>
        </p:nvGrpSpPr>
        <p:grpSpPr>
          <a:xfrm>
            <a:off x="0" y="0"/>
            <a:ext cx="9144091" cy="5143648"/>
            <a:chOff x="0" y="0"/>
            <a:chExt cx="7440875" cy="4152456"/>
          </a:xfrm>
        </p:grpSpPr>
        <p:sp>
          <p:nvSpPr>
            <p:cNvPr id="749" name="Google Shape;749;p1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4"/>
          <p:cNvGrpSpPr/>
          <p:nvPr/>
        </p:nvGrpSpPr>
        <p:grpSpPr>
          <a:xfrm>
            <a:off x="502465" y="399924"/>
            <a:ext cx="8139069" cy="4343656"/>
            <a:chOff x="916986" y="2500875"/>
            <a:chExt cx="2280618" cy="1217119"/>
          </a:xfrm>
        </p:grpSpPr>
        <p:sp>
          <p:nvSpPr>
            <p:cNvPr id="812" name="Google Shape;812;p1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4"/>
          <p:cNvSpPr txBox="1">
            <a:spLocks noGrp="1"/>
          </p:cNvSpPr>
          <p:nvPr>
            <p:ph type="title"/>
          </p:nvPr>
        </p:nvSpPr>
        <p:spPr>
          <a:xfrm>
            <a:off x="2539225" y="3557500"/>
            <a:ext cx="53784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8" name="Google Shape;818;p14"/>
          <p:cNvSpPr txBox="1">
            <a:spLocks noGrp="1"/>
          </p:cNvSpPr>
          <p:nvPr>
            <p:ph type="subTitle" idx="1"/>
          </p:nvPr>
        </p:nvSpPr>
        <p:spPr>
          <a:xfrm>
            <a:off x="1847750" y="975200"/>
            <a:ext cx="6069900" cy="231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2"/>
        </a:solidFill>
        <a:effectLst/>
      </p:bgPr>
    </p:bg>
    <p:spTree>
      <p:nvGrpSpPr>
        <p:cNvPr id="1" name="Shape 819"/>
        <p:cNvGrpSpPr/>
        <p:nvPr/>
      </p:nvGrpSpPr>
      <p:grpSpPr>
        <a:xfrm>
          <a:off x="0" y="0"/>
          <a:ext cx="0" cy="0"/>
          <a:chOff x="0" y="0"/>
          <a:chExt cx="0" cy="0"/>
        </a:xfrm>
      </p:grpSpPr>
      <p:grpSp>
        <p:nvGrpSpPr>
          <p:cNvPr id="820" name="Google Shape;820;p15"/>
          <p:cNvGrpSpPr/>
          <p:nvPr/>
        </p:nvGrpSpPr>
        <p:grpSpPr>
          <a:xfrm>
            <a:off x="0" y="0"/>
            <a:ext cx="9144091" cy="5143648"/>
            <a:chOff x="0" y="0"/>
            <a:chExt cx="7440875" cy="4152456"/>
          </a:xfrm>
        </p:grpSpPr>
        <p:sp>
          <p:nvSpPr>
            <p:cNvPr id="821" name="Google Shape;821;p1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5"/>
          <p:cNvGrpSpPr/>
          <p:nvPr/>
        </p:nvGrpSpPr>
        <p:grpSpPr>
          <a:xfrm>
            <a:off x="192408" y="135664"/>
            <a:ext cx="8759169" cy="4872494"/>
            <a:chOff x="916986" y="2500875"/>
            <a:chExt cx="2280618" cy="1217119"/>
          </a:xfrm>
        </p:grpSpPr>
        <p:sp>
          <p:nvSpPr>
            <p:cNvPr id="884" name="Google Shape;884;p1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txBox="1">
            <a:spLocks noGrp="1"/>
          </p:cNvSpPr>
          <p:nvPr>
            <p:ph type="title"/>
          </p:nvPr>
        </p:nvSpPr>
        <p:spPr>
          <a:xfrm>
            <a:off x="720000" y="1186775"/>
            <a:ext cx="3932700" cy="176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15"/>
          <p:cNvSpPr txBox="1">
            <a:spLocks noGrp="1"/>
          </p:cNvSpPr>
          <p:nvPr>
            <p:ph type="subTitle" idx="1"/>
          </p:nvPr>
        </p:nvSpPr>
        <p:spPr>
          <a:xfrm>
            <a:off x="720000" y="3132225"/>
            <a:ext cx="39327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5"/>
          <p:cNvSpPr>
            <a:spLocks noGrp="1"/>
          </p:cNvSpPr>
          <p:nvPr>
            <p:ph type="pic" idx="2"/>
          </p:nvPr>
        </p:nvSpPr>
        <p:spPr>
          <a:xfrm>
            <a:off x="4790800" y="836175"/>
            <a:ext cx="3519600" cy="3519600"/>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dk2"/>
        </a:solidFill>
        <a:effectLst/>
      </p:bgPr>
    </p:bg>
    <p:spTree>
      <p:nvGrpSpPr>
        <p:cNvPr id="1" name="Shape 892"/>
        <p:cNvGrpSpPr/>
        <p:nvPr/>
      </p:nvGrpSpPr>
      <p:grpSpPr>
        <a:xfrm>
          <a:off x="0" y="0"/>
          <a:ext cx="0" cy="0"/>
          <a:chOff x="0" y="0"/>
          <a:chExt cx="0" cy="0"/>
        </a:xfrm>
      </p:grpSpPr>
      <p:grpSp>
        <p:nvGrpSpPr>
          <p:cNvPr id="893" name="Google Shape;893;p16"/>
          <p:cNvGrpSpPr/>
          <p:nvPr/>
        </p:nvGrpSpPr>
        <p:grpSpPr>
          <a:xfrm>
            <a:off x="0" y="0"/>
            <a:ext cx="9144091" cy="5143648"/>
            <a:chOff x="0" y="0"/>
            <a:chExt cx="7440875" cy="4152456"/>
          </a:xfrm>
        </p:grpSpPr>
        <p:sp>
          <p:nvSpPr>
            <p:cNvPr id="894" name="Google Shape;894;p1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16"/>
          <p:cNvGrpSpPr/>
          <p:nvPr/>
        </p:nvGrpSpPr>
        <p:grpSpPr>
          <a:xfrm>
            <a:off x="502465" y="399924"/>
            <a:ext cx="8139069" cy="4343656"/>
            <a:chOff x="916986" y="2500875"/>
            <a:chExt cx="2280618" cy="1217119"/>
          </a:xfrm>
        </p:grpSpPr>
        <p:sp>
          <p:nvSpPr>
            <p:cNvPr id="957" name="Google Shape;957;p1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6"/>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3" name="Google Shape;963;p16"/>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bg>
      <p:bgPr>
        <a:solidFill>
          <a:schemeClr val="dk2"/>
        </a:solidFill>
        <a:effectLst/>
      </p:bgPr>
    </p:bg>
    <p:spTree>
      <p:nvGrpSpPr>
        <p:cNvPr id="1" name="Shape 964"/>
        <p:cNvGrpSpPr/>
        <p:nvPr/>
      </p:nvGrpSpPr>
      <p:grpSpPr>
        <a:xfrm>
          <a:off x="0" y="0"/>
          <a:ext cx="0" cy="0"/>
          <a:chOff x="0" y="0"/>
          <a:chExt cx="0" cy="0"/>
        </a:xfrm>
      </p:grpSpPr>
      <p:grpSp>
        <p:nvGrpSpPr>
          <p:cNvPr id="965" name="Google Shape;965;p17"/>
          <p:cNvGrpSpPr/>
          <p:nvPr/>
        </p:nvGrpSpPr>
        <p:grpSpPr>
          <a:xfrm>
            <a:off x="0" y="0"/>
            <a:ext cx="9144091" cy="5143648"/>
            <a:chOff x="0" y="0"/>
            <a:chExt cx="7440875" cy="4152456"/>
          </a:xfrm>
        </p:grpSpPr>
        <p:sp>
          <p:nvSpPr>
            <p:cNvPr id="966" name="Google Shape;966;p1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7"/>
          <p:cNvGrpSpPr/>
          <p:nvPr/>
        </p:nvGrpSpPr>
        <p:grpSpPr>
          <a:xfrm>
            <a:off x="502465" y="399924"/>
            <a:ext cx="8139069" cy="4343656"/>
            <a:chOff x="916986" y="2500875"/>
            <a:chExt cx="2280618" cy="1217119"/>
          </a:xfrm>
        </p:grpSpPr>
        <p:sp>
          <p:nvSpPr>
            <p:cNvPr id="1029" name="Google Shape;1029;p1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5" name="Google Shape;1035;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036"/>
        <p:cNvGrpSpPr/>
        <p:nvPr/>
      </p:nvGrpSpPr>
      <p:grpSpPr>
        <a:xfrm>
          <a:off x="0" y="0"/>
          <a:ext cx="0" cy="0"/>
          <a:chOff x="0" y="0"/>
          <a:chExt cx="0" cy="0"/>
        </a:xfrm>
      </p:grpSpPr>
      <p:grpSp>
        <p:nvGrpSpPr>
          <p:cNvPr id="1037" name="Google Shape;1037;p18"/>
          <p:cNvGrpSpPr/>
          <p:nvPr/>
        </p:nvGrpSpPr>
        <p:grpSpPr>
          <a:xfrm>
            <a:off x="0" y="0"/>
            <a:ext cx="9144091" cy="5143648"/>
            <a:chOff x="0" y="0"/>
            <a:chExt cx="7440875" cy="4152456"/>
          </a:xfrm>
        </p:grpSpPr>
        <p:sp>
          <p:nvSpPr>
            <p:cNvPr id="1038" name="Google Shape;1038;p1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18"/>
          <p:cNvGrpSpPr/>
          <p:nvPr/>
        </p:nvGrpSpPr>
        <p:grpSpPr>
          <a:xfrm>
            <a:off x="192408" y="135664"/>
            <a:ext cx="8759169" cy="4872494"/>
            <a:chOff x="916986" y="2500875"/>
            <a:chExt cx="2280618" cy="1217119"/>
          </a:xfrm>
        </p:grpSpPr>
        <p:sp>
          <p:nvSpPr>
            <p:cNvPr id="1101" name="Google Shape;1101;p1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7" name="Google Shape;1107;p18"/>
          <p:cNvSpPr txBox="1">
            <a:spLocks noGrp="1"/>
          </p:cNvSpPr>
          <p:nvPr>
            <p:ph type="subTitle" idx="1"/>
          </p:nvPr>
        </p:nvSpPr>
        <p:spPr>
          <a:xfrm>
            <a:off x="4923076"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8" name="Google Shape;1108;p18"/>
          <p:cNvSpPr txBox="1">
            <a:spLocks noGrp="1"/>
          </p:cNvSpPr>
          <p:nvPr>
            <p:ph type="subTitle" idx="2"/>
          </p:nvPr>
        </p:nvSpPr>
        <p:spPr>
          <a:xfrm>
            <a:off x="1580900"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p18"/>
          <p:cNvSpPr txBox="1">
            <a:spLocks noGrp="1"/>
          </p:cNvSpPr>
          <p:nvPr>
            <p:ph type="subTitle" idx="3"/>
          </p:nvPr>
        </p:nvSpPr>
        <p:spPr>
          <a:xfrm>
            <a:off x="1580905"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0" name="Google Shape;1110;p18"/>
          <p:cNvSpPr txBox="1">
            <a:spLocks noGrp="1"/>
          </p:cNvSpPr>
          <p:nvPr>
            <p:ph type="subTitle" idx="4"/>
          </p:nvPr>
        </p:nvSpPr>
        <p:spPr>
          <a:xfrm>
            <a:off x="4923082"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1" name="Google Shape;1111;p18"/>
          <p:cNvSpPr/>
          <p:nvPr/>
        </p:nvSpPr>
        <p:spPr>
          <a:xfrm>
            <a:off x="8430766"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dk2"/>
        </a:solidFill>
        <a:effectLst/>
      </p:bgPr>
    </p:bg>
    <p:spTree>
      <p:nvGrpSpPr>
        <p:cNvPr id="1" name="Shape 1112"/>
        <p:cNvGrpSpPr/>
        <p:nvPr/>
      </p:nvGrpSpPr>
      <p:grpSpPr>
        <a:xfrm>
          <a:off x="0" y="0"/>
          <a:ext cx="0" cy="0"/>
          <a:chOff x="0" y="0"/>
          <a:chExt cx="0" cy="0"/>
        </a:xfrm>
      </p:grpSpPr>
      <p:grpSp>
        <p:nvGrpSpPr>
          <p:cNvPr id="1113" name="Google Shape;1113;p19"/>
          <p:cNvGrpSpPr/>
          <p:nvPr/>
        </p:nvGrpSpPr>
        <p:grpSpPr>
          <a:xfrm>
            <a:off x="0" y="0"/>
            <a:ext cx="9144091" cy="5143648"/>
            <a:chOff x="0" y="0"/>
            <a:chExt cx="7440875" cy="4152456"/>
          </a:xfrm>
        </p:grpSpPr>
        <p:sp>
          <p:nvSpPr>
            <p:cNvPr id="1114" name="Google Shape;1114;p1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9"/>
          <p:cNvGrpSpPr/>
          <p:nvPr/>
        </p:nvGrpSpPr>
        <p:grpSpPr>
          <a:xfrm>
            <a:off x="173287" y="130863"/>
            <a:ext cx="8797256" cy="4881744"/>
            <a:chOff x="916986" y="2500875"/>
            <a:chExt cx="2280618" cy="1217119"/>
          </a:xfrm>
        </p:grpSpPr>
        <p:sp>
          <p:nvSpPr>
            <p:cNvPr id="1177" name="Google Shape;1177;p1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19"/>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19"/>
          <p:cNvSpPr txBox="1">
            <a:spLocks noGrp="1"/>
          </p:cNvSpPr>
          <p:nvPr>
            <p:ph type="subTitle" idx="2"/>
          </p:nvPr>
        </p:nvSpPr>
        <p:spPr>
          <a:xfrm>
            <a:off x="81692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19"/>
          <p:cNvSpPr/>
          <p:nvPr/>
        </p:nvSpPr>
        <p:spPr>
          <a:xfrm>
            <a:off x="533316" y="4527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1259"/>
        <p:cNvGrpSpPr/>
        <p:nvPr/>
      </p:nvGrpSpPr>
      <p:grpSpPr>
        <a:xfrm>
          <a:off x="0" y="0"/>
          <a:ext cx="0" cy="0"/>
          <a:chOff x="0" y="0"/>
          <a:chExt cx="0" cy="0"/>
        </a:xfrm>
      </p:grpSpPr>
      <p:grpSp>
        <p:nvGrpSpPr>
          <p:cNvPr id="1260" name="Google Shape;1260;p21"/>
          <p:cNvGrpSpPr/>
          <p:nvPr/>
        </p:nvGrpSpPr>
        <p:grpSpPr>
          <a:xfrm>
            <a:off x="0" y="0"/>
            <a:ext cx="9144091" cy="5143648"/>
            <a:chOff x="0" y="0"/>
            <a:chExt cx="7440875" cy="4152456"/>
          </a:xfrm>
        </p:grpSpPr>
        <p:sp>
          <p:nvSpPr>
            <p:cNvPr id="1261" name="Google Shape;1261;p2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1"/>
          <p:cNvGrpSpPr/>
          <p:nvPr/>
        </p:nvGrpSpPr>
        <p:grpSpPr>
          <a:xfrm>
            <a:off x="173287" y="130863"/>
            <a:ext cx="8797256" cy="4881744"/>
            <a:chOff x="916986" y="2500875"/>
            <a:chExt cx="2280618" cy="1217119"/>
          </a:xfrm>
        </p:grpSpPr>
        <p:sp>
          <p:nvSpPr>
            <p:cNvPr id="1324" name="Google Shape;1324;p2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1"/>
          <p:cNvSpPr txBox="1">
            <a:spLocks noGrp="1"/>
          </p:cNvSpPr>
          <p:nvPr>
            <p:ph type="subTitle" idx="1"/>
          </p:nvPr>
        </p:nvSpPr>
        <p:spPr>
          <a:xfrm>
            <a:off x="93762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1"/>
          <p:cNvSpPr txBox="1">
            <a:spLocks noGrp="1"/>
          </p:cNvSpPr>
          <p:nvPr>
            <p:ph type="subTitle" idx="2"/>
          </p:nvPr>
        </p:nvSpPr>
        <p:spPr>
          <a:xfrm>
            <a:off x="3484348"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1"/>
          <p:cNvSpPr txBox="1">
            <a:spLocks noGrp="1"/>
          </p:cNvSpPr>
          <p:nvPr>
            <p:ph type="subTitle" idx="3"/>
          </p:nvPr>
        </p:nvSpPr>
        <p:spPr>
          <a:xfrm>
            <a:off x="603107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1"/>
          <p:cNvSpPr txBox="1">
            <a:spLocks noGrp="1"/>
          </p:cNvSpPr>
          <p:nvPr>
            <p:ph type="subTitle" idx="4"/>
          </p:nvPr>
        </p:nvSpPr>
        <p:spPr>
          <a:xfrm>
            <a:off x="93762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4" name="Google Shape;1334;p21"/>
          <p:cNvSpPr txBox="1">
            <a:spLocks noGrp="1"/>
          </p:cNvSpPr>
          <p:nvPr>
            <p:ph type="subTitle" idx="5"/>
          </p:nvPr>
        </p:nvSpPr>
        <p:spPr>
          <a:xfrm>
            <a:off x="3484348"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5" name="Google Shape;1335;p21"/>
          <p:cNvSpPr txBox="1">
            <a:spLocks noGrp="1"/>
          </p:cNvSpPr>
          <p:nvPr>
            <p:ph type="subTitle" idx="6"/>
          </p:nvPr>
        </p:nvSpPr>
        <p:spPr>
          <a:xfrm>
            <a:off x="603107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2"/>
        </a:solidFill>
        <a:effectLst/>
      </p:bgPr>
    </p:bg>
    <p:spTree>
      <p:nvGrpSpPr>
        <p:cNvPr id="1" name="Shape 1336"/>
        <p:cNvGrpSpPr/>
        <p:nvPr/>
      </p:nvGrpSpPr>
      <p:grpSpPr>
        <a:xfrm>
          <a:off x="0" y="0"/>
          <a:ext cx="0" cy="0"/>
          <a:chOff x="0" y="0"/>
          <a:chExt cx="0" cy="0"/>
        </a:xfrm>
      </p:grpSpPr>
      <p:grpSp>
        <p:nvGrpSpPr>
          <p:cNvPr id="1337" name="Google Shape;1337;p22"/>
          <p:cNvGrpSpPr/>
          <p:nvPr/>
        </p:nvGrpSpPr>
        <p:grpSpPr>
          <a:xfrm>
            <a:off x="0" y="0"/>
            <a:ext cx="9144091" cy="5143648"/>
            <a:chOff x="0" y="0"/>
            <a:chExt cx="7440875" cy="4152456"/>
          </a:xfrm>
        </p:grpSpPr>
        <p:sp>
          <p:nvSpPr>
            <p:cNvPr id="1338" name="Google Shape;1338;p2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2"/>
          <p:cNvGrpSpPr/>
          <p:nvPr/>
        </p:nvGrpSpPr>
        <p:grpSpPr>
          <a:xfrm>
            <a:off x="173287" y="130863"/>
            <a:ext cx="8797256" cy="4881744"/>
            <a:chOff x="916986" y="2500875"/>
            <a:chExt cx="2280618" cy="1217119"/>
          </a:xfrm>
        </p:grpSpPr>
        <p:sp>
          <p:nvSpPr>
            <p:cNvPr id="1401" name="Google Shape;1401;p2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22"/>
          <p:cNvSpPr txBox="1">
            <a:spLocks noGrp="1"/>
          </p:cNvSpPr>
          <p:nvPr>
            <p:ph type="subTitle" idx="1"/>
          </p:nvPr>
        </p:nvSpPr>
        <p:spPr>
          <a:xfrm>
            <a:off x="2110311" y="18429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22"/>
          <p:cNvSpPr txBox="1">
            <a:spLocks noGrp="1"/>
          </p:cNvSpPr>
          <p:nvPr>
            <p:ph type="subTitle" idx="2"/>
          </p:nvPr>
        </p:nvSpPr>
        <p:spPr>
          <a:xfrm>
            <a:off x="4903089" y="18429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22"/>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22"/>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22"/>
          <p:cNvSpPr txBox="1">
            <a:spLocks noGrp="1"/>
          </p:cNvSpPr>
          <p:nvPr>
            <p:ph type="subTitle" idx="5"/>
          </p:nvPr>
        </p:nvSpPr>
        <p:spPr>
          <a:xfrm>
            <a:off x="2110311"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2" name="Google Shape;1412;p22"/>
          <p:cNvSpPr txBox="1">
            <a:spLocks noGrp="1"/>
          </p:cNvSpPr>
          <p:nvPr>
            <p:ph type="subTitle" idx="6"/>
          </p:nvPr>
        </p:nvSpPr>
        <p:spPr>
          <a:xfrm>
            <a:off x="2110311"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3" name="Google Shape;1413;p22"/>
          <p:cNvSpPr txBox="1">
            <a:spLocks noGrp="1"/>
          </p:cNvSpPr>
          <p:nvPr>
            <p:ph type="subTitle" idx="7"/>
          </p:nvPr>
        </p:nvSpPr>
        <p:spPr>
          <a:xfrm>
            <a:off x="4903086" y="1489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4" name="Google Shape;1414;p22"/>
          <p:cNvSpPr txBox="1">
            <a:spLocks noGrp="1"/>
          </p:cNvSpPr>
          <p:nvPr>
            <p:ph type="subTitle" idx="8"/>
          </p:nvPr>
        </p:nvSpPr>
        <p:spPr>
          <a:xfrm>
            <a:off x="4903086" y="31326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4">
  <p:cSld name="CUSTOM_8_1_1">
    <p:bg>
      <p:bgPr>
        <a:solidFill>
          <a:schemeClr val="dk2"/>
        </a:solidFill>
        <a:effectLst/>
      </p:bgPr>
    </p:bg>
    <p:spTree>
      <p:nvGrpSpPr>
        <p:cNvPr id="1" name="Shape 1654"/>
        <p:cNvGrpSpPr/>
        <p:nvPr/>
      </p:nvGrpSpPr>
      <p:grpSpPr>
        <a:xfrm>
          <a:off x="0" y="0"/>
          <a:ext cx="0" cy="0"/>
          <a:chOff x="0" y="0"/>
          <a:chExt cx="0" cy="0"/>
        </a:xfrm>
      </p:grpSpPr>
      <p:grpSp>
        <p:nvGrpSpPr>
          <p:cNvPr id="1655" name="Google Shape;1655;p26"/>
          <p:cNvGrpSpPr/>
          <p:nvPr/>
        </p:nvGrpSpPr>
        <p:grpSpPr>
          <a:xfrm>
            <a:off x="0" y="0"/>
            <a:ext cx="9144091" cy="5143648"/>
            <a:chOff x="0" y="0"/>
            <a:chExt cx="7440875" cy="4152456"/>
          </a:xfrm>
        </p:grpSpPr>
        <p:sp>
          <p:nvSpPr>
            <p:cNvPr id="1656" name="Google Shape;1656;p2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6"/>
          <p:cNvGrpSpPr/>
          <p:nvPr/>
        </p:nvGrpSpPr>
        <p:grpSpPr>
          <a:xfrm>
            <a:off x="173287" y="130863"/>
            <a:ext cx="8797256" cy="4881744"/>
            <a:chOff x="916986" y="2500875"/>
            <a:chExt cx="2280618" cy="1217119"/>
          </a:xfrm>
        </p:grpSpPr>
        <p:sp>
          <p:nvSpPr>
            <p:cNvPr id="1719" name="Google Shape;1719;p2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5" name="Google Shape;1725;p26"/>
          <p:cNvSpPr txBox="1">
            <a:spLocks noGrp="1"/>
          </p:cNvSpPr>
          <p:nvPr>
            <p:ph type="subTitle" idx="1"/>
          </p:nvPr>
        </p:nvSpPr>
        <p:spPr>
          <a:xfrm>
            <a:off x="5761275" y="3285625"/>
            <a:ext cx="2640000" cy="118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6" name="Google Shape;1726;p26"/>
          <p:cNvSpPr txBox="1">
            <a:spLocks noGrp="1"/>
          </p:cNvSpPr>
          <p:nvPr>
            <p:ph type="subTitle" idx="2"/>
          </p:nvPr>
        </p:nvSpPr>
        <p:spPr>
          <a:xfrm>
            <a:off x="742700" y="2142625"/>
            <a:ext cx="2640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7" name="Google Shape;1727;p26"/>
          <p:cNvSpPr txBox="1">
            <a:spLocks noGrp="1"/>
          </p:cNvSpPr>
          <p:nvPr>
            <p:ph type="subTitle" idx="3"/>
          </p:nvPr>
        </p:nvSpPr>
        <p:spPr>
          <a:xfrm>
            <a:off x="742711" y="1659925"/>
            <a:ext cx="26400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8" name="Google Shape;1728;p26"/>
          <p:cNvSpPr txBox="1">
            <a:spLocks noGrp="1"/>
          </p:cNvSpPr>
          <p:nvPr>
            <p:ph type="subTitle" idx="4"/>
          </p:nvPr>
        </p:nvSpPr>
        <p:spPr>
          <a:xfrm>
            <a:off x="5761289" y="2802925"/>
            <a:ext cx="26400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txBox="1">
            <a:spLocks noGrp="1"/>
          </p:cNvSpPr>
          <p:nvPr>
            <p:ph type="title"/>
          </p:nvPr>
        </p:nvSpPr>
        <p:spPr>
          <a:xfrm>
            <a:off x="1291500" y="2400500"/>
            <a:ext cx="43200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3" name="Google Shape;153;p3"/>
          <p:cNvSpPr txBox="1">
            <a:spLocks noGrp="1"/>
          </p:cNvSpPr>
          <p:nvPr>
            <p:ph type="title" idx="2" hasCustomPrompt="1"/>
          </p:nvPr>
        </p:nvSpPr>
        <p:spPr>
          <a:xfrm>
            <a:off x="1291500" y="1241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a:spLocks noGrp="1"/>
          </p:cNvSpPr>
          <p:nvPr>
            <p:ph type="subTitle" idx="1"/>
          </p:nvPr>
        </p:nvSpPr>
        <p:spPr>
          <a:xfrm>
            <a:off x="1291500" y="3360725"/>
            <a:ext cx="43200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3"/>
          <p:cNvSpPr/>
          <p:nvPr/>
        </p:nvSpPr>
        <p:spPr>
          <a:xfrm>
            <a:off x="1190841" y="4876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2841" y="4445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2">
    <p:bg>
      <p:bgPr>
        <a:solidFill>
          <a:schemeClr val="dk2"/>
        </a:solidFill>
        <a:effectLst/>
      </p:bgPr>
    </p:bg>
    <p:spTree>
      <p:nvGrpSpPr>
        <p:cNvPr id="1" name="Shape 1729"/>
        <p:cNvGrpSpPr/>
        <p:nvPr/>
      </p:nvGrpSpPr>
      <p:grpSpPr>
        <a:xfrm>
          <a:off x="0" y="0"/>
          <a:ext cx="0" cy="0"/>
          <a:chOff x="0" y="0"/>
          <a:chExt cx="0" cy="0"/>
        </a:xfrm>
      </p:grpSpPr>
      <p:grpSp>
        <p:nvGrpSpPr>
          <p:cNvPr id="1730" name="Google Shape;1730;p27"/>
          <p:cNvGrpSpPr/>
          <p:nvPr/>
        </p:nvGrpSpPr>
        <p:grpSpPr>
          <a:xfrm>
            <a:off x="0" y="0"/>
            <a:ext cx="9144091" cy="5143648"/>
            <a:chOff x="0" y="0"/>
            <a:chExt cx="7440875" cy="4152456"/>
          </a:xfrm>
        </p:grpSpPr>
        <p:sp>
          <p:nvSpPr>
            <p:cNvPr id="1731" name="Google Shape;1731;p2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27"/>
          <p:cNvGrpSpPr/>
          <p:nvPr/>
        </p:nvGrpSpPr>
        <p:grpSpPr>
          <a:xfrm>
            <a:off x="502465" y="399924"/>
            <a:ext cx="8139069" cy="4343656"/>
            <a:chOff x="916986" y="2500875"/>
            <a:chExt cx="2280618" cy="1217119"/>
          </a:xfrm>
        </p:grpSpPr>
        <p:sp>
          <p:nvSpPr>
            <p:cNvPr id="1794" name="Google Shape;1794;p2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7"/>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0" name="Google Shape;1800;p27"/>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1945"/>
        <p:cNvGrpSpPr/>
        <p:nvPr/>
      </p:nvGrpSpPr>
      <p:grpSpPr>
        <a:xfrm>
          <a:off x="0" y="0"/>
          <a:ext cx="0" cy="0"/>
          <a:chOff x="0" y="0"/>
          <a:chExt cx="0" cy="0"/>
        </a:xfrm>
      </p:grpSpPr>
      <p:grpSp>
        <p:nvGrpSpPr>
          <p:cNvPr id="1946" name="Google Shape;1946;p30"/>
          <p:cNvGrpSpPr/>
          <p:nvPr/>
        </p:nvGrpSpPr>
        <p:grpSpPr>
          <a:xfrm>
            <a:off x="0" y="0"/>
            <a:ext cx="9144091" cy="5143648"/>
            <a:chOff x="0" y="0"/>
            <a:chExt cx="7440875" cy="4152456"/>
          </a:xfrm>
        </p:grpSpPr>
        <p:sp>
          <p:nvSpPr>
            <p:cNvPr id="1947" name="Google Shape;1947;p3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0"/>
          <p:cNvGrpSpPr/>
          <p:nvPr/>
        </p:nvGrpSpPr>
        <p:grpSpPr>
          <a:xfrm>
            <a:off x="502465" y="399924"/>
            <a:ext cx="8139069" cy="4343656"/>
            <a:chOff x="916986" y="2500875"/>
            <a:chExt cx="2280618" cy="1217119"/>
          </a:xfrm>
        </p:grpSpPr>
        <p:sp>
          <p:nvSpPr>
            <p:cNvPr id="2010" name="Google Shape;2010;p3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015"/>
        <p:cNvGrpSpPr/>
        <p:nvPr/>
      </p:nvGrpSpPr>
      <p:grpSpPr>
        <a:xfrm>
          <a:off x="0" y="0"/>
          <a:ext cx="0" cy="0"/>
          <a:chOff x="0" y="0"/>
          <a:chExt cx="0" cy="0"/>
        </a:xfrm>
      </p:grpSpPr>
      <p:grpSp>
        <p:nvGrpSpPr>
          <p:cNvPr id="2016" name="Google Shape;2016;p31"/>
          <p:cNvGrpSpPr/>
          <p:nvPr/>
        </p:nvGrpSpPr>
        <p:grpSpPr>
          <a:xfrm>
            <a:off x="0" y="0"/>
            <a:ext cx="9144091" cy="5143648"/>
            <a:chOff x="0" y="0"/>
            <a:chExt cx="7440875" cy="4152456"/>
          </a:xfrm>
        </p:grpSpPr>
        <p:sp>
          <p:nvSpPr>
            <p:cNvPr id="2017" name="Google Shape;2017;p3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1"/>
          <p:cNvGrpSpPr/>
          <p:nvPr/>
        </p:nvGrpSpPr>
        <p:grpSpPr>
          <a:xfrm>
            <a:off x="173287" y="130863"/>
            <a:ext cx="8797256" cy="4881744"/>
            <a:chOff x="916986" y="2500875"/>
            <a:chExt cx="2280618" cy="1217119"/>
          </a:xfrm>
        </p:grpSpPr>
        <p:sp>
          <p:nvSpPr>
            <p:cNvPr id="2080" name="Google Shape;2080;p3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4"/>
          <p:cNvSpPr txBox="1">
            <a:spLocks noGrp="1"/>
          </p:cNvSpPr>
          <p:nvPr>
            <p:ph type="body" idx="1"/>
          </p:nvPr>
        </p:nvSpPr>
        <p:spPr>
          <a:xfrm>
            <a:off x="720000" y="1215750"/>
            <a:ext cx="7002600" cy="38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8"/>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8" name="Google Shape;518;p8"/>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9"/>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1" name="Google Shape;591;p9"/>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594"/>
        <p:cNvGrpSpPr/>
        <p:nvPr/>
      </p:nvGrpSpPr>
      <p:grpSpPr>
        <a:xfrm>
          <a:off x="0" y="0"/>
          <a:ext cx="0" cy="0"/>
          <a:chOff x="0" y="0"/>
          <a:chExt cx="0" cy="0"/>
        </a:xfrm>
      </p:grpSpPr>
      <p:grpSp>
        <p:nvGrpSpPr>
          <p:cNvPr id="595" name="Google Shape;595;p11"/>
          <p:cNvGrpSpPr/>
          <p:nvPr/>
        </p:nvGrpSpPr>
        <p:grpSpPr>
          <a:xfrm>
            <a:off x="0" y="0"/>
            <a:ext cx="9144091" cy="5143648"/>
            <a:chOff x="0" y="0"/>
            <a:chExt cx="7440875" cy="4152456"/>
          </a:xfrm>
        </p:grpSpPr>
        <p:sp>
          <p:nvSpPr>
            <p:cNvPr id="596" name="Google Shape;596;p1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a:off x="502465" y="399924"/>
            <a:ext cx="8139069" cy="4343656"/>
            <a:chOff x="916986" y="2500875"/>
            <a:chExt cx="2280618" cy="1217119"/>
          </a:xfrm>
        </p:grpSpPr>
        <p:sp>
          <p:nvSpPr>
            <p:cNvPr id="659" name="Google Shape;659;p1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txBox="1">
            <a:spLocks noGrp="1"/>
          </p:cNvSpPr>
          <p:nvPr>
            <p:ph type="title" hasCustomPrompt="1"/>
          </p:nvPr>
        </p:nvSpPr>
        <p:spPr>
          <a:xfrm>
            <a:off x="1284000" y="1092213"/>
            <a:ext cx="6576000" cy="1297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11"/>
          <p:cNvSpPr txBox="1">
            <a:spLocks noGrp="1"/>
          </p:cNvSpPr>
          <p:nvPr>
            <p:ph type="subTitle" idx="1"/>
          </p:nvPr>
        </p:nvSpPr>
        <p:spPr>
          <a:xfrm>
            <a:off x="1284000" y="24467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highlight>
                  <a:schemeClr val="dk2"/>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arela Round"/>
              <a:buNone/>
              <a:defRPr sz="35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8" r:id="rId18"/>
    <p:sldLayoutId id="2147483672" r:id="rId19"/>
    <p:sldLayoutId id="2147483673" r:id="rId20"/>
    <p:sldLayoutId id="2147483676" r:id="rId21"/>
    <p:sldLayoutId id="214748367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35"/>
          <p:cNvSpPr txBox="1">
            <a:spLocks noGrp="1"/>
          </p:cNvSpPr>
          <p:nvPr>
            <p:ph type="ctrTitle"/>
          </p:nvPr>
        </p:nvSpPr>
        <p:spPr>
          <a:xfrm>
            <a:off x="1106325" y="1763724"/>
            <a:ext cx="6811356" cy="18072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n" sz="3800" dirty="0">
                <a:solidFill>
                  <a:schemeClr val="accent1"/>
                </a:solidFill>
              </a:rPr>
              <a:t>PHÂN CỤM PHÂN HOẠCH</a:t>
            </a:r>
            <a:br>
              <a:rPr lang="en" sz="2800" dirty="0">
                <a:solidFill>
                  <a:schemeClr val="accent1"/>
                </a:solidFill>
              </a:rPr>
            </a:br>
            <a:r>
              <a:rPr lang="en" sz="2800" dirty="0">
                <a:highlight>
                  <a:schemeClr val="dk2"/>
                </a:highlight>
              </a:rPr>
              <a:t>Nhóm 14</a:t>
            </a:r>
            <a:endParaRPr sz="3000" dirty="0">
              <a:highlight>
                <a:schemeClr val="dk2"/>
              </a:highlight>
              <a:latin typeface="Varela Round"/>
              <a:ea typeface="Varela Round"/>
              <a:cs typeface="Varela Round"/>
              <a:sym typeface="Varela Round"/>
            </a:endParaRPr>
          </a:p>
        </p:txBody>
      </p:sp>
      <p:grpSp>
        <p:nvGrpSpPr>
          <p:cNvPr id="2097" name="Google Shape;2097;p35"/>
          <p:cNvGrpSpPr/>
          <p:nvPr/>
        </p:nvGrpSpPr>
        <p:grpSpPr>
          <a:xfrm flipH="1">
            <a:off x="7778396" y="2016430"/>
            <a:ext cx="1468014" cy="1968452"/>
            <a:chOff x="1400935" y="1333409"/>
            <a:chExt cx="760984" cy="1020399"/>
          </a:xfrm>
        </p:grpSpPr>
        <p:sp>
          <p:nvSpPr>
            <p:cNvPr id="2098" name="Google Shape;2098;p35"/>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099" name="Google Shape;2099;p35"/>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105" name="Google Shape;2105;p35"/>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35"/>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5"/>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115" name="Google Shape;2115;p35"/>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35"/>
          <p:cNvGrpSpPr/>
          <p:nvPr/>
        </p:nvGrpSpPr>
        <p:grpSpPr>
          <a:xfrm rot="1315589">
            <a:off x="976505" y="459619"/>
            <a:ext cx="902596" cy="1584801"/>
            <a:chOff x="2332850" y="1508965"/>
            <a:chExt cx="495799" cy="870474"/>
          </a:xfrm>
        </p:grpSpPr>
        <p:sp>
          <p:nvSpPr>
            <p:cNvPr id="2117" name="Google Shape;2117;p35"/>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35"/>
          <p:cNvGrpSpPr/>
          <p:nvPr/>
        </p:nvGrpSpPr>
        <p:grpSpPr>
          <a:xfrm>
            <a:off x="490857" y="3000656"/>
            <a:ext cx="1059580" cy="1088238"/>
            <a:chOff x="1742490" y="367839"/>
            <a:chExt cx="629242" cy="646260"/>
          </a:xfrm>
        </p:grpSpPr>
        <p:sp>
          <p:nvSpPr>
            <p:cNvPr id="2130" name="Google Shape;2130;p35"/>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grpSp>
        <p:nvGrpSpPr>
          <p:cNvPr id="2904" name="Google Shape;2904;p56"/>
          <p:cNvGrpSpPr/>
          <p:nvPr/>
        </p:nvGrpSpPr>
        <p:grpSpPr>
          <a:xfrm>
            <a:off x="4946580" y="1260432"/>
            <a:ext cx="3432984" cy="2496295"/>
            <a:chOff x="331763" y="414153"/>
            <a:chExt cx="6903246" cy="5019697"/>
          </a:xfrm>
        </p:grpSpPr>
        <p:sp>
          <p:nvSpPr>
            <p:cNvPr id="2905" name="Google Shape;2905;p5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56"/>
          <p:cNvSpPr txBox="1">
            <a:spLocks noGrp="1"/>
          </p:cNvSpPr>
          <p:nvPr>
            <p:ph type="title"/>
          </p:nvPr>
        </p:nvSpPr>
        <p:spPr>
          <a:xfrm>
            <a:off x="1024787" y="1216526"/>
            <a:ext cx="3829804"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03. Độ đo khoảng cách</a:t>
            </a:r>
            <a:endParaRPr sz="2500" dirty="0">
              <a:highlight>
                <a:schemeClr val="dk2"/>
              </a:highlight>
            </a:endParaRPr>
          </a:p>
        </p:txBody>
      </p:sp>
      <mc:AlternateContent xmlns:mc="http://schemas.openxmlformats.org/markup-compatibility/2006" xmlns:a14="http://schemas.microsoft.com/office/drawing/2010/main">
        <mc:Choice Requires="a14">
          <p:sp>
            <p:nvSpPr>
              <p:cNvPr id="2911" name="Google Shape;2911;p56"/>
              <p:cNvSpPr txBox="1">
                <a:spLocks noGrp="1"/>
              </p:cNvSpPr>
              <p:nvPr>
                <p:ph type="subTitle" idx="1"/>
              </p:nvPr>
            </p:nvSpPr>
            <p:spPr>
              <a:xfrm>
                <a:off x="1024787" y="1802876"/>
                <a:ext cx="3906576" cy="94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dirty="0" err="1"/>
                  <a:t>Tính</a:t>
                </a:r>
                <a:r>
                  <a:rPr lang="en-US" sz="1800" dirty="0"/>
                  <a:t> </a:t>
                </a:r>
                <a:r>
                  <a:rPr lang="en-US" sz="1800" dirty="0" err="1"/>
                  <a:t>chất</a:t>
                </a:r>
                <a:r>
                  <a:rPr lang="en-US" sz="1800" dirty="0"/>
                  <a:t> </a:t>
                </a:r>
                <a:r>
                  <a:rPr lang="en-US" sz="1800" dirty="0" err="1"/>
                  <a:t>của</a:t>
                </a:r>
                <a:r>
                  <a:rPr lang="en-US" sz="1800" dirty="0"/>
                  <a:t> </a:t>
                </a:r>
                <a:r>
                  <a:rPr lang="en-US" sz="1800" dirty="0" err="1"/>
                  <a:t>độ</a:t>
                </a:r>
                <a:r>
                  <a:rPr lang="en-US" sz="1800" dirty="0"/>
                  <a:t> </a:t>
                </a:r>
                <a:r>
                  <a:rPr lang="en-US" sz="1800" dirty="0" err="1"/>
                  <a:t>đo</a:t>
                </a:r>
                <a:r>
                  <a:rPr lang="en-US" sz="1800" dirty="0"/>
                  <a:t> </a:t>
                </a:r>
                <a:r>
                  <a:rPr lang="en-US" sz="1800" dirty="0" err="1"/>
                  <a:t>khoảng</a:t>
                </a:r>
                <a:r>
                  <a:rPr lang="en-US" sz="1800" dirty="0"/>
                  <a:t> </a:t>
                </a:r>
                <a:r>
                  <a:rPr lang="en-US" sz="1800" dirty="0" err="1"/>
                  <a:t>cách</a:t>
                </a:r>
                <a:r>
                  <a:rPr lang="en-US" sz="1800" dirty="0"/>
                  <a:t>:</a:t>
                </a:r>
              </a:p>
              <a:p>
                <a:pPr marL="0" lvl="0" indent="0" algn="l" rtl="0">
                  <a:lnSpc>
                    <a:spcPct val="100000"/>
                  </a:lnSpc>
                  <a:spcBef>
                    <a:spcPts val="0"/>
                  </a:spcBef>
                  <a:spcAft>
                    <a:spcPts val="0"/>
                  </a:spcAft>
                  <a:buNone/>
                </a:pPr>
                <a:r>
                  <a:rPr lang="en-US" sz="1800" dirty="0"/>
                  <a:t>• </a:t>
                </a:r>
                <a:r>
                  <a:rPr lang="en-US" sz="1800" dirty="0" err="1"/>
                  <a:t>Tính</a:t>
                </a:r>
                <a:r>
                  <a:rPr lang="en-US" sz="1800" dirty="0"/>
                  <a:t> </a:t>
                </a:r>
                <a:r>
                  <a:rPr lang="en-US" sz="1800" dirty="0" err="1"/>
                  <a:t>không</a:t>
                </a:r>
                <a:r>
                  <a:rPr lang="en-US" sz="1800" dirty="0"/>
                  <a:t> </a:t>
                </a:r>
                <a:r>
                  <a:rPr lang="en-US" sz="1800" dirty="0" err="1"/>
                  <a:t>âm</a:t>
                </a:r>
                <a:r>
                  <a:rPr lang="en-US" sz="1800" dirty="0"/>
                  <a:t>: </a:t>
                </a:r>
              </a:p>
              <a:p>
                <a:pPr marL="0" lvl="0" indent="0" algn="l" rtl="0">
                  <a:lnSpc>
                    <a:spcPct val="100000"/>
                  </a:lnSpc>
                  <a:spcBef>
                    <a:spcPts val="0"/>
                  </a:spcBef>
                  <a:spcAft>
                    <a:spcPts val="0"/>
                  </a:spcAft>
                  <a:buNone/>
                </a:pPr>
                <a:r>
                  <a:rPr lang="en-US" sz="1800" dirty="0"/>
                  <a:t>d(</a:t>
                </a:r>
                <a:r>
                  <a:rPr lang="en-US" sz="1800" dirty="0" err="1"/>
                  <a:t>x,y</a:t>
                </a:r>
                <a:r>
                  <a:rPr lang="en-US" sz="1800" dirty="0"/>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a14:m>
                <a:r>
                  <a:rPr lang="en-US" sz="1800" dirty="0"/>
                  <a:t>0 </a:t>
                </a:r>
                <a:r>
                  <a:rPr lang="en-US" sz="1800" dirty="0" err="1"/>
                  <a:t>và</a:t>
                </a:r>
                <a:r>
                  <a:rPr lang="en-US" sz="1800" dirty="0"/>
                  <a:t> d(x, y) = 0 </a:t>
                </a:r>
                <a:r>
                  <a:rPr lang="en-US" sz="1800" dirty="0" err="1"/>
                  <a:t>khi</a:t>
                </a:r>
                <a:r>
                  <a:rPr lang="en-US" sz="1800" dirty="0"/>
                  <a:t> </a:t>
                </a:r>
                <a:r>
                  <a:rPr lang="en-US" sz="1800" dirty="0" err="1"/>
                  <a:t>và</a:t>
                </a:r>
                <a:r>
                  <a:rPr lang="en-US" sz="1800" dirty="0"/>
                  <a:t> </a:t>
                </a:r>
                <a:r>
                  <a:rPr lang="en-US" sz="1800" dirty="0" err="1"/>
                  <a:t>chỉ</a:t>
                </a:r>
                <a:r>
                  <a:rPr lang="en-US" sz="1800" dirty="0"/>
                  <a:t> </a:t>
                </a:r>
                <a:r>
                  <a:rPr lang="en-US" sz="1800" dirty="0" err="1"/>
                  <a:t>khi</a:t>
                </a:r>
                <a:r>
                  <a:rPr lang="en-US" sz="1800" dirty="0"/>
                  <a:t> x </a:t>
                </a:r>
                <a:r>
                  <a:rPr lang="en-US" sz="1800" dirty="0" err="1"/>
                  <a:t>trùng</a:t>
                </a:r>
                <a:r>
                  <a:rPr lang="en-US" sz="1800" dirty="0"/>
                  <a:t> y.</a:t>
                </a:r>
              </a:p>
              <a:p>
                <a:pPr marL="0" lvl="0" indent="0" algn="l" rtl="0">
                  <a:lnSpc>
                    <a:spcPct val="100000"/>
                  </a:lnSpc>
                  <a:spcBef>
                    <a:spcPts val="0"/>
                  </a:spcBef>
                  <a:spcAft>
                    <a:spcPts val="0"/>
                  </a:spcAft>
                  <a:buNone/>
                </a:pPr>
                <a:r>
                  <a:rPr lang="en-US" sz="1800" dirty="0"/>
                  <a:t>• </a:t>
                </a:r>
                <a:r>
                  <a:rPr lang="en-US" sz="1800" dirty="0" err="1"/>
                  <a:t>Tính</a:t>
                </a:r>
                <a:r>
                  <a:rPr lang="en-US" sz="1800" dirty="0"/>
                  <a:t> </a:t>
                </a:r>
                <a:r>
                  <a:rPr lang="en-US" sz="1800" dirty="0" err="1"/>
                  <a:t>đối</a:t>
                </a:r>
                <a:r>
                  <a:rPr lang="en-US" sz="1800" dirty="0"/>
                  <a:t> </a:t>
                </a:r>
                <a:r>
                  <a:rPr lang="en-US" sz="1800" dirty="0" err="1"/>
                  <a:t>xứng</a:t>
                </a:r>
                <a:r>
                  <a:rPr lang="en-US" sz="1800" dirty="0"/>
                  <a:t>:</a:t>
                </a:r>
              </a:p>
              <a:p>
                <a:pPr marL="0" lvl="0" indent="0" algn="l" rtl="0">
                  <a:lnSpc>
                    <a:spcPct val="100000"/>
                  </a:lnSpc>
                  <a:spcBef>
                    <a:spcPts val="0"/>
                  </a:spcBef>
                  <a:spcAft>
                    <a:spcPts val="0"/>
                  </a:spcAft>
                  <a:buNone/>
                </a:pPr>
                <a:r>
                  <a:rPr lang="en-US" sz="1800" dirty="0"/>
                  <a:t> d(x, y) = d(y, x)</a:t>
                </a:r>
              </a:p>
              <a:p>
                <a:pPr marL="0" lvl="0" indent="0" algn="l" rtl="0">
                  <a:lnSpc>
                    <a:spcPct val="100000"/>
                  </a:lnSpc>
                  <a:spcBef>
                    <a:spcPts val="0"/>
                  </a:spcBef>
                  <a:spcAft>
                    <a:spcPts val="0"/>
                  </a:spcAft>
                  <a:buNone/>
                </a:pPr>
                <a:r>
                  <a:rPr lang="en-US" sz="1800" dirty="0"/>
                  <a:t>• </a:t>
                </a:r>
                <a:r>
                  <a:rPr lang="en-US" sz="1800" dirty="0" err="1"/>
                  <a:t>Tính</a:t>
                </a:r>
                <a:r>
                  <a:rPr lang="en-US" sz="1800" dirty="0"/>
                  <a:t> tam </a:t>
                </a:r>
                <a:r>
                  <a:rPr lang="en-US" sz="1800" dirty="0" err="1"/>
                  <a:t>giác</a:t>
                </a:r>
                <a:r>
                  <a:rPr lang="en-US" sz="1800" dirty="0"/>
                  <a:t>: </a:t>
                </a:r>
              </a:p>
              <a:p>
                <a:pPr marL="0" lvl="0" indent="0" algn="l" rtl="0">
                  <a:lnSpc>
                    <a:spcPct val="100000"/>
                  </a:lnSpc>
                  <a:spcBef>
                    <a:spcPts val="0"/>
                  </a:spcBef>
                  <a:spcAft>
                    <a:spcPts val="0"/>
                  </a:spcAft>
                  <a:buNone/>
                </a:pPr>
                <a:r>
                  <a:rPr lang="en-US" sz="1800" dirty="0"/>
                  <a:t>d(x, y) + d(y, z)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oMath>
                </a14:m>
                <a:r>
                  <a:rPr lang="en-US" sz="1800" dirty="0"/>
                  <a:t> d(x, z)</a:t>
                </a:r>
              </a:p>
            </p:txBody>
          </p:sp>
        </mc:Choice>
        <mc:Fallback xmlns="">
          <p:sp>
            <p:nvSpPr>
              <p:cNvPr id="2911" name="Google Shape;2911;p56"/>
              <p:cNvSpPr txBox="1">
                <a:spLocks noGrp="1" noRot="1" noChangeAspect="1" noMove="1" noResize="1" noEditPoints="1" noAdjustHandles="1" noChangeArrowheads="1" noChangeShapeType="1" noTextEdit="1"/>
              </p:cNvSpPr>
              <p:nvPr>
                <p:ph type="subTitle" idx="1"/>
              </p:nvPr>
            </p:nvSpPr>
            <p:spPr>
              <a:xfrm>
                <a:off x="1024787" y="1802876"/>
                <a:ext cx="3906576" cy="943800"/>
              </a:xfrm>
              <a:prstGeom prst="rect">
                <a:avLst/>
              </a:prstGeom>
              <a:blipFill>
                <a:blip r:embed="rId3"/>
                <a:stretch>
                  <a:fillRect l="-1248" b="-157419"/>
                </a:stretch>
              </a:blipFill>
            </p:spPr>
            <p:txBody>
              <a:bodyPr/>
              <a:lstStyle/>
              <a:p>
                <a:r>
                  <a:rPr lang="en-US">
                    <a:noFill/>
                  </a:rPr>
                  <a:t> </a:t>
                </a:r>
              </a:p>
            </p:txBody>
          </p:sp>
        </mc:Fallback>
      </mc:AlternateContent>
      <p:sp>
        <p:nvSpPr>
          <p:cNvPr id="2912" name="Google Shape;2912;p56"/>
          <p:cNvSpPr/>
          <p:nvPr/>
        </p:nvSpPr>
        <p:spPr>
          <a:xfrm rot="4682407">
            <a:off x="1033931" y="1215202"/>
            <a:ext cx="207421" cy="18678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rot="4682407">
            <a:off x="1395685" y="851119"/>
            <a:ext cx="207421" cy="18678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8043791" y="3962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6" name="Picture 8" descr="CÁC ĐỘ ĐO TRONG PHÂN CỤM VÀ ÁP DỤNG VÀO PHÁT HIỆN MÔ HÌNH TỔ CHỨC TRONG  KHAI PHÁ QUÁ TRÌNH">
            <a:extLst>
              <a:ext uri="{FF2B5EF4-FFF2-40B4-BE49-F238E27FC236}">
                <a16:creationId xmlns:a16="http://schemas.microsoft.com/office/drawing/2014/main" id="{745AAAE8-CAF9-E76F-2458-C3E8566AA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63" y="1331831"/>
            <a:ext cx="2841498" cy="2022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fr-FR" sz="3000" dirty="0" err="1"/>
              <a:t>Độ</a:t>
            </a:r>
            <a:r>
              <a:rPr lang="fr-FR" sz="3000" dirty="0"/>
              <a:t> do Euclid </a:t>
            </a:r>
            <a:r>
              <a:rPr lang="fr-FR" sz="3000" dirty="0" err="1"/>
              <a:t>chuẩn</a:t>
            </a:r>
            <a:r>
              <a:rPr lang="fr-FR" sz="3000" dirty="0"/>
              <a:t> </a:t>
            </a:r>
            <a:r>
              <a:rPr lang="fr-FR" sz="3000" dirty="0" err="1"/>
              <a:t>và</a:t>
            </a:r>
            <a:r>
              <a:rPr lang="fr-FR" sz="3000" dirty="0"/>
              <a:t> </a:t>
            </a:r>
            <a:r>
              <a:rPr lang="fr-FR" sz="3000" dirty="0" err="1"/>
              <a:t>độ</a:t>
            </a:r>
            <a:r>
              <a:rPr lang="fr-FR" sz="3000" dirty="0"/>
              <a:t> </a:t>
            </a:r>
            <a:r>
              <a:rPr lang="fr-FR" sz="3000" dirty="0" err="1"/>
              <a:t>đo</a:t>
            </a:r>
            <a:r>
              <a:rPr lang="fr-FR" sz="3000" dirty="0"/>
              <a:t> Manhattan</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fr-FR" sz="3000" dirty="0">
              <a:highlight>
                <a:schemeClr val="dk2"/>
              </a:highlight>
            </a:endParaRPr>
          </a:p>
        </p:txBody>
      </p:sp>
      <mc:AlternateContent xmlns:mc="http://schemas.openxmlformats.org/markup-compatibility/2006" xmlns:a14="http://schemas.microsoft.com/office/drawing/2010/main">
        <mc:Choice Requires="a14">
          <p:sp>
            <p:nvSpPr>
              <p:cNvPr id="2414" name="Google Shape;2414;p43"/>
              <p:cNvSpPr txBox="1">
                <a:spLocks noGrp="1"/>
              </p:cNvSpPr>
              <p:nvPr>
                <p:ph type="subTitle" idx="1"/>
              </p:nvPr>
            </p:nvSpPr>
            <p:spPr>
              <a:xfrm>
                <a:off x="785362" y="998838"/>
                <a:ext cx="6571637" cy="1015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1800" dirty="0"/>
                  <a:t>Cho hai điểm x = (x</a:t>
                </a:r>
                <a14:m>
                  <m:oMath xmlns:m="http://schemas.openxmlformats.org/officeDocument/2006/math">
                    <m:r>
                      <a:rPr lang="en-US" sz="1800" b="0" i="1" smtClean="0">
                        <a:latin typeface="Cambria Math" panose="02040503050406030204" pitchFamily="18" charset="0"/>
                      </a:rPr>
                      <m:t>1</m:t>
                    </m:r>
                  </m:oMath>
                </a14:m>
                <a:r>
                  <a:rPr lang="vi-VN" sz="1800" dirty="0"/>
                  <a:t>, x2, ..., xm) và y = (y1, y2, ..., ym)</a:t>
                </a:r>
                <a:endParaRPr lang="en-US" sz="1800" dirty="0"/>
              </a:p>
              <a:p>
                <a:pPr marL="0" lvl="0" indent="0" algn="l" rtl="0">
                  <a:spcBef>
                    <a:spcPts val="0"/>
                  </a:spcBef>
                  <a:spcAft>
                    <a:spcPts val="0"/>
                  </a:spcAft>
                  <a:buClr>
                    <a:schemeClr val="dk1"/>
                  </a:buClr>
                  <a:buSzPts val="1100"/>
                  <a:buFont typeface="Arial"/>
                  <a:buNone/>
                </a:pPr>
                <a:endParaRPr lang="vi-VN" sz="1800" dirty="0"/>
              </a:p>
              <a:p>
                <a:pPr marL="0" lvl="0" indent="0" algn="l" rtl="0">
                  <a:spcBef>
                    <a:spcPts val="0"/>
                  </a:spcBef>
                  <a:spcAft>
                    <a:spcPts val="0"/>
                  </a:spcAft>
                  <a:buClr>
                    <a:schemeClr val="dk1"/>
                  </a:buClr>
                  <a:buSzPts val="1100"/>
                  <a:buFont typeface="Arial"/>
                  <a:buNone/>
                </a:pPr>
                <a:r>
                  <a:rPr lang="vi-VN" sz="1800" dirty="0"/>
                  <a:t>•</a:t>
                </a:r>
                <a:r>
                  <a:rPr lang="en-US" sz="1800" dirty="0"/>
                  <a:t> </a:t>
                </a:r>
                <a:r>
                  <a:rPr lang="vi-VN" sz="1800" dirty="0"/>
                  <a:t>Độ đo Euclid </a:t>
                </a:r>
                <a:r>
                  <a:rPr lang="en-US" sz="1800" dirty="0"/>
                  <a:t>:</a:t>
                </a:r>
              </a:p>
              <a:p>
                <a:pPr marL="0" lvl="0" indent="0" algn="l" rtl="0">
                  <a:spcBef>
                    <a:spcPts val="0"/>
                  </a:spcBef>
                  <a:spcAft>
                    <a:spcPts val="0"/>
                  </a:spcAft>
                  <a:buClr>
                    <a:schemeClr val="dk1"/>
                  </a:buClr>
                  <a:buSzPts val="1100"/>
                  <a:buFont typeface="Arial"/>
                  <a:buNone/>
                </a:pPr>
                <a:endParaRPr lang="vi-VN" sz="1800" dirty="0"/>
              </a:p>
            </p:txBody>
          </p:sp>
        </mc:Choice>
        <mc:Fallback xmlns="">
          <p:sp>
            <p:nvSpPr>
              <p:cNvPr id="2414" name="Google Shape;2414;p43"/>
              <p:cNvSpPr txBox="1">
                <a:spLocks noGrp="1" noRot="1" noChangeAspect="1" noMove="1" noResize="1" noEditPoints="1" noAdjustHandles="1" noChangeArrowheads="1" noChangeShapeType="1" noTextEdit="1"/>
              </p:cNvSpPr>
              <p:nvPr>
                <p:ph type="subTitle" idx="1"/>
              </p:nvPr>
            </p:nvSpPr>
            <p:spPr>
              <a:xfrm>
                <a:off x="785362" y="998838"/>
                <a:ext cx="6571637" cy="1015365"/>
              </a:xfrm>
              <a:prstGeom prst="rect">
                <a:avLst/>
              </a:prstGeom>
              <a:blipFill>
                <a:blip r:embed="rId3"/>
                <a:stretch>
                  <a:fillRect l="-835" b="-15060"/>
                </a:stretch>
              </a:blipFill>
            </p:spPr>
            <p:txBody>
              <a:bodyPr/>
              <a:lstStyle/>
              <a:p>
                <a:r>
                  <a:rPr lang="en-US">
                    <a:noFill/>
                  </a:rPr>
                  <a:t> </a:t>
                </a:r>
              </a:p>
            </p:txBody>
          </p:sp>
        </mc:Fallback>
      </mc:AlternateContent>
      <p:sp>
        <p:nvSpPr>
          <p:cNvPr id="2428" name="Google Shape;2428;p43"/>
          <p:cNvSpPr/>
          <p:nvPr/>
        </p:nvSpPr>
        <p:spPr>
          <a:xfrm>
            <a:off x="7194072" y="115694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3"/>
          <p:cNvSpPr/>
          <p:nvPr/>
        </p:nvSpPr>
        <p:spPr>
          <a:xfrm>
            <a:off x="808491" y="44172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mathematical equation with numbers and symbols&#10;&#10;Description automatically generated">
            <a:extLst>
              <a:ext uri="{FF2B5EF4-FFF2-40B4-BE49-F238E27FC236}">
                <a16:creationId xmlns:a16="http://schemas.microsoft.com/office/drawing/2014/main" id="{E07BA7E7-F96A-ECFA-789C-B3847AD99F6F}"/>
              </a:ext>
            </a:extLst>
          </p:cNvPr>
          <p:cNvPicPr>
            <a:picLocks noChangeAspect="1"/>
          </p:cNvPicPr>
          <p:nvPr/>
        </p:nvPicPr>
        <p:blipFill rotWithShape="1">
          <a:blip r:embed="rId4">
            <a:extLst>
              <a:ext uri="{28A0092B-C50C-407E-A947-70E740481C1C}">
                <a14:useLocalDpi xmlns:a14="http://schemas.microsoft.com/office/drawing/2010/main" val="0"/>
              </a:ext>
            </a:extLst>
          </a:blip>
          <a:srcRect l="10344" r="16607"/>
          <a:stretch/>
        </p:blipFill>
        <p:spPr bwMode="auto">
          <a:xfrm>
            <a:off x="4177910" y="1461233"/>
            <a:ext cx="2571631" cy="1015365"/>
          </a:xfrm>
          <a:prstGeom prst="rect">
            <a:avLst/>
          </a:prstGeom>
          <a:noFill/>
        </p:spPr>
      </p:pic>
      <p:sp>
        <p:nvSpPr>
          <p:cNvPr id="9" name="Google Shape;2414;p43">
            <a:extLst>
              <a:ext uri="{FF2B5EF4-FFF2-40B4-BE49-F238E27FC236}">
                <a16:creationId xmlns:a16="http://schemas.microsoft.com/office/drawing/2014/main" id="{4574A2D2-82A2-A36E-4F3C-D3023A99BBA2}"/>
              </a:ext>
            </a:extLst>
          </p:cNvPr>
          <p:cNvSpPr txBox="1">
            <a:spLocks/>
          </p:cNvSpPr>
          <p:nvPr/>
        </p:nvSpPr>
        <p:spPr>
          <a:xfrm>
            <a:off x="719999" y="2651426"/>
            <a:ext cx="3593149" cy="519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Varela Round"/>
                <a:ea typeface="Varela Round"/>
                <a:cs typeface="Varela Round"/>
                <a:sym typeface="Varela Round"/>
              </a:defRPr>
            </a:lvl9pPr>
          </a:lstStyle>
          <a:p>
            <a:pPr marL="0" indent="0">
              <a:buSzPts val="1100"/>
              <a:buFont typeface="Arial"/>
              <a:buNone/>
            </a:pPr>
            <a:r>
              <a:rPr lang="pt-BR" sz="1800" dirty="0"/>
              <a:t>• Độ đo Euclid chuẩn (r = 2):</a:t>
            </a:r>
          </a:p>
          <a:p>
            <a:pPr marL="0" indent="0">
              <a:buSzPts val="1100"/>
              <a:buFont typeface="Arial"/>
              <a:buNone/>
            </a:pPr>
            <a:endParaRPr lang="vi-VN" sz="1800" dirty="0"/>
          </a:p>
        </p:txBody>
      </p:sp>
      <p:pic>
        <p:nvPicPr>
          <p:cNvPr id="11" name="Picture 10">
            <a:extLst>
              <a:ext uri="{FF2B5EF4-FFF2-40B4-BE49-F238E27FC236}">
                <a16:creationId xmlns:a16="http://schemas.microsoft.com/office/drawing/2014/main" id="{B28C00BE-A3E9-0A7D-B9D9-6159CBDA3F69}"/>
              </a:ext>
            </a:extLst>
          </p:cNvPr>
          <p:cNvPicPr>
            <a:picLocks noChangeAspect="1"/>
          </p:cNvPicPr>
          <p:nvPr/>
        </p:nvPicPr>
        <p:blipFill>
          <a:blip r:embed="rId5"/>
          <a:stretch>
            <a:fillRect/>
          </a:stretch>
        </p:blipFill>
        <p:spPr>
          <a:xfrm>
            <a:off x="4177910" y="2387812"/>
            <a:ext cx="2571631" cy="1124709"/>
          </a:xfrm>
          <a:prstGeom prst="rect">
            <a:avLst/>
          </a:prstGeom>
        </p:spPr>
      </p:pic>
      <p:sp>
        <p:nvSpPr>
          <p:cNvPr id="14" name="Google Shape;2414;p43">
            <a:extLst>
              <a:ext uri="{FF2B5EF4-FFF2-40B4-BE49-F238E27FC236}">
                <a16:creationId xmlns:a16="http://schemas.microsoft.com/office/drawing/2014/main" id="{01ADD5BB-EB89-BB6B-AADF-33157E93598D}"/>
              </a:ext>
            </a:extLst>
          </p:cNvPr>
          <p:cNvSpPr txBox="1">
            <a:spLocks/>
          </p:cNvSpPr>
          <p:nvPr/>
        </p:nvSpPr>
        <p:spPr>
          <a:xfrm>
            <a:off x="720000" y="3604489"/>
            <a:ext cx="3593149" cy="519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Varela Round"/>
                <a:ea typeface="Varela Round"/>
                <a:cs typeface="Varela Round"/>
                <a:sym typeface="Varela Round"/>
              </a:defRPr>
            </a:lvl9pPr>
          </a:lstStyle>
          <a:p>
            <a:pPr marL="0" indent="0">
              <a:buSzPts val="1100"/>
              <a:buFont typeface="Arial"/>
              <a:buNone/>
            </a:pPr>
            <a:r>
              <a:rPr lang="pt-BR" sz="1800" dirty="0"/>
              <a:t>• Độ đo Manhattan: </a:t>
            </a:r>
          </a:p>
          <a:p>
            <a:pPr marL="0" indent="0">
              <a:buSzPts val="1100"/>
              <a:buFont typeface="Arial"/>
              <a:buNone/>
            </a:pPr>
            <a:endParaRPr lang="vi-VN" sz="1800" dirty="0"/>
          </a:p>
        </p:txBody>
      </p:sp>
      <p:pic>
        <p:nvPicPr>
          <p:cNvPr id="16" name="Picture 15" descr="A mathematical equation with numbers and symbols&#10;&#10;Description automatically generated">
            <a:extLst>
              <a:ext uri="{FF2B5EF4-FFF2-40B4-BE49-F238E27FC236}">
                <a16:creationId xmlns:a16="http://schemas.microsoft.com/office/drawing/2014/main" id="{2DC5DBD4-4A69-9A90-34C0-04799AB11B4B}"/>
              </a:ext>
            </a:extLst>
          </p:cNvPr>
          <p:cNvPicPr>
            <a:picLocks noChangeAspect="1"/>
          </p:cNvPicPr>
          <p:nvPr/>
        </p:nvPicPr>
        <p:blipFill rotWithShape="1">
          <a:blip r:embed="rId6">
            <a:extLst>
              <a:ext uri="{28A0092B-C50C-407E-A947-70E740481C1C}">
                <a14:useLocalDpi xmlns:a14="http://schemas.microsoft.com/office/drawing/2010/main" val="0"/>
              </a:ext>
            </a:extLst>
          </a:blip>
          <a:srcRect l="11792" r="18338"/>
          <a:stretch/>
        </p:blipFill>
        <p:spPr bwMode="auto">
          <a:xfrm>
            <a:off x="4177911" y="3462783"/>
            <a:ext cx="2571631" cy="974529"/>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5" name="Google Shape;2665;p48"/>
          <p:cNvSpPr txBox="1">
            <a:spLocks noGrp="1"/>
          </p:cNvSpPr>
          <p:nvPr>
            <p:ph type="title"/>
          </p:nvPr>
        </p:nvSpPr>
        <p:spPr>
          <a:xfrm>
            <a:off x="3203987" y="843407"/>
            <a:ext cx="2736025" cy="56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Độ đo Cosine</a:t>
            </a:r>
            <a:endParaRPr dirty="0"/>
          </a:p>
        </p:txBody>
      </p:sp>
      <p:grpSp>
        <p:nvGrpSpPr>
          <p:cNvPr id="2666" name="Google Shape;2666;p48"/>
          <p:cNvGrpSpPr/>
          <p:nvPr/>
        </p:nvGrpSpPr>
        <p:grpSpPr>
          <a:xfrm>
            <a:off x="1333548" y="2880590"/>
            <a:ext cx="1602317" cy="2171629"/>
            <a:chOff x="2522614" y="409334"/>
            <a:chExt cx="595325" cy="806847"/>
          </a:xfrm>
        </p:grpSpPr>
        <p:sp>
          <p:nvSpPr>
            <p:cNvPr id="2667" name="Google Shape;2667;p48"/>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8" name="Google Shape;2688;p48"/>
          <p:cNvSpPr/>
          <p:nvPr/>
        </p:nvSpPr>
        <p:spPr>
          <a:xfrm>
            <a:off x="932078" y="247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471378" y="26651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018991" y="3107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8043791" y="42658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diagram of a graph&#10;&#10;Description automatically generated">
            <a:extLst>
              <a:ext uri="{FF2B5EF4-FFF2-40B4-BE49-F238E27FC236}">
                <a16:creationId xmlns:a16="http://schemas.microsoft.com/office/drawing/2014/main" id="{62F197E1-9BC9-A94B-862C-745EEC185BDC}"/>
              </a:ext>
            </a:extLst>
          </p:cNvPr>
          <p:cNvPicPr>
            <a:picLocks noChangeAspect="1"/>
          </p:cNvPicPr>
          <p:nvPr/>
        </p:nvPicPr>
        <p:blipFill>
          <a:blip r:embed="rId3"/>
          <a:stretch>
            <a:fillRect/>
          </a:stretch>
        </p:blipFill>
        <p:spPr>
          <a:xfrm>
            <a:off x="4651784" y="1825188"/>
            <a:ext cx="2994660" cy="2413635"/>
          </a:xfrm>
          <a:prstGeom prst="rect">
            <a:avLst/>
          </a:prstGeom>
        </p:spPr>
      </p:pic>
      <p:pic>
        <p:nvPicPr>
          <p:cNvPr id="5" name="Picture 4" descr="A mathematical equation with black text&#10;&#10;Description automatically generated">
            <a:extLst>
              <a:ext uri="{FF2B5EF4-FFF2-40B4-BE49-F238E27FC236}">
                <a16:creationId xmlns:a16="http://schemas.microsoft.com/office/drawing/2014/main" id="{9D1D6D14-831A-8C09-AAB7-0569C698324A}"/>
              </a:ext>
            </a:extLst>
          </p:cNvPr>
          <p:cNvPicPr>
            <a:picLocks noChangeAspect="1"/>
          </p:cNvPicPr>
          <p:nvPr/>
        </p:nvPicPr>
        <p:blipFill>
          <a:blip r:embed="rId4"/>
          <a:stretch>
            <a:fillRect/>
          </a:stretch>
        </p:blipFill>
        <p:spPr>
          <a:xfrm>
            <a:off x="1602365" y="1821624"/>
            <a:ext cx="2758632" cy="8118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sp>
        <p:nvSpPr>
          <p:cNvPr id="2933" name="Google Shape;2933;p58"/>
          <p:cNvSpPr txBox="1">
            <a:spLocks noGrp="1"/>
          </p:cNvSpPr>
          <p:nvPr>
            <p:ph type="title"/>
          </p:nvPr>
        </p:nvSpPr>
        <p:spPr>
          <a:xfrm>
            <a:off x="1055631" y="1274241"/>
            <a:ext cx="3845904"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highlight>
                  <a:schemeClr val="dk2"/>
                </a:highlight>
              </a:rPr>
              <a:t>Độ</a:t>
            </a:r>
            <a:r>
              <a:rPr lang="en-US" dirty="0">
                <a:highlight>
                  <a:schemeClr val="dk2"/>
                </a:highlight>
              </a:rPr>
              <a:t> </a:t>
            </a:r>
            <a:r>
              <a:rPr lang="en-US" dirty="0" err="1">
                <a:highlight>
                  <a:schemeClr val="dk2"/>
                </a:highlight>
              </a:rPr>
              <a:t>đo</a:t>
            </a:r>
            <a:r>
              <a:rPr lang="en-US" dirty="0">
                <a:highlight>
                  <a:schemeClr val="dk2"/>
                </a:highlight>
              </a:rPr>
              <a:t> Hamming</a:t>
            </a:r>
          </a:p>
        </p:txBody>
      </p:sp>
      <p:grpSp>
        <p:nvGrpSpPr>
          <p:cNvPr id="2940" name="Google Shape;2940;p58"/>
          <p:cNvGrpSpPr/>
          <p:nvPr/>
        </p:nvGrpSpPr>
        <p:grpSpPr>
          <a:xfrm rot="1837553">
            <a:off x="634667" y="-84594"/>
            <a:ext cx="1513811" cy="2029860"/>
            <a:chOff x="1400935" y="1333409"/>
            <a:chExt cx="760984" cy="1020399"/>
          </a:xfrm>
        </p:grpSpPr>
        <p:sp>
          <p:nvSpPr>
            <p:cNvPr id="2941" name="Google Shape;2941;p5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58"/>
          <p:cNvSpPr/>
          <p:nvPr/>
        </p:nvSpPr>
        <p:spPr>
          <a:xfrm rot="-144386" flipH="1">
            <a:off x="2582535" y="138710"/>
            <a:ext cx="2171053" cy="978200"/>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flipH="1">
            <a:off x="3252595" y="1089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6;p41">
            <a:extLst>
              <a:ext uri="{FF2B5EF4-FFF2-40B4-BE49-F238E27FC236}">
                <a16:creationId xmlns:a16="http://schemas.microsoft.com/office/drawing/2014/main" id="{1849B764-D2A6-FE80-1873-FFAB0E0D849A}"/>
              </a:ext>
            </a:extLst>
          </p:cNvPr>
          <p:cNvSpPr txBox="1">
            <a:spLocks noGrp="1"/>
          </p:cNvSpPr>
          <p:nvPr>
            <p:ph type="subTitle" idx="1"/>
          </p:nvPr>
        </p:nvSpPr>
        <p:spPr>
          <a:xfrm>
            <a:off x="1065534" y="2012727"/>
            <a:ext cx="4425670" cy="67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1800" dirty="0"/>
              <a:t>•</a:t>
            </a:r>
            <a:r>
              <a:rPr lang="en-US" sz="1800" dirty="0"/>
              <a:t> </a:t>
            </a:r>
            <a:r>
              <a:rPr lang="vi-VN" sz="1800" dirty="0"/>
              <a:t>Được sử dụng khi các vecto ở dạng logic (true/false, 0/1)</a:t>
            </a:r>
            <a:endParaRPr lang="en-US" sz="1800" dirty="0"/>
          </a:p>
          <a:p>
            <a:pPr marL="0" lvl="0" indent="0" rtl="0">
              <a:spcBef>
                <a:spcPts val="0"/>
              </a:spcBef>
              <a:spcAft>
                <a:spcPts val="0"/>
              </a:spcAft>
            </a:pPr>
            <a:r>
              <a:rPr lang="vi-VN" sz="1800" dirty="0"/>
              <a:t>•</a:t>
            </a:r>
            <a:r>
              <a:rPr lang="en-US" sz="1800" dirty="0"/>
              <a:t> </a:t>
            </a:r>
            <a:r>
              <a:rPr lang="vi-VN" sz="1800" dirty="0"/>
              <a:t>Khoảng cách giữa hai vecto được xác định là số chiều mà ở đó các giá trị tương ứng của hai vecto là khác nhau.</a:t>
            </a:r>
            <a:endParaRPr lang="en-US" sz="1800" dirty="0"/>
          </a:p>
          <a:p>
            <a:pPr marL="0" lvl="0" indent="0" rtl="0">
              <a:spcBef>
                <a:spcPts val="0"/>
              </a:spcBef>
              <a:spcAft>
                <a:spcPts val="0"/>
              </a:spcAft>
            </a:pPr>
            <a:r>
              <a:rPr lang="en-US" sz="1800" dirty="0"/>
              <a:t>• VD: v1(0, 1, 0, 1, 0) </a:t>
            </a:r>
            <a:r>
              <a:rPr lang="en-US" sz="1800" dirty="0" err="1"/>
              <a:t>và</a:t>
            </a:r>
            <a:r>
              <a:rPr lang="en-US" sz="1800" dirty="0"/>
              <a:t> v2 (1, 1, 0, 1, 0) </a:t>
            </a:r>
            <a:r>
              <a:rPr lang="en-US" sz="1800" dirty="0" err="1"/>
              <a:t>vậy</a:t>
            </a:r>
            <a:r>
              <a:rPr lang="en-US" sz="1800" dirty="0"/>
              <a:t> d(v1, v2) = 1</a:t>
            </a:r>
          </a:p>
        </p:txBody>
      </p:sp>
      <p:pic>
        <p:nvPicPr>
          <p:cNvPr id="3" name="Picture 2">
            <a:extLst>
              <a:ext uri="{FF2B5EF4-FFF2-40B4-BE49-F238E27FC236}">
                <a16:creationId xmlns:a16="http://schemas.microsoft.com/office/drawing/2014/main" id="{BBBA94FE-02F7-61FB-3B9C-55EB75EA8CB2}"/>
              </a:ext>
            </a:extLst>
          </p:cNvPr>
          <p:cNvPicPr>
            <a:picLocks noChangeAspect="1"/>
          </p:cNvPicPr>
          <p:nvPr/>
        </p:nvPicPr>
        <p:blipFill>
          <a:blip r:embed="rId3"/>
          <a:stretch>
            <a:fillRect/>
          </a:stretch>
        </p:blipFill>
        <p:spPr>
          <a:xfrm>
            <a:off x="5409150" y="1455749"/>
            <a:ext cx="3022926" cy="28634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pic>
        <p:nvPicPr>
          <p:cNvPr id="6" name="Picture 5">
            <a:extLst>
              <a:ext uri="{FF2B5EF4-FFF2-40B4-BE49-F238E27FC236}">
                <a16:creationId xmlns:a16="http://schemas.microsoft.com/office/drawing/2014/main" id="{C9EDAF1E-E2C4-53DD-A898-74043E19DCC0}"/>
              </a:ext>
            </a:extLst>
          </p:cNvPr>
          <p:cNvPicPr>
            <a:picLocks noChangeAspect="1"/>
          </p:cNvPicPr>
          <p:nvPr/>
        </p:nvPicPr>
        <p:blipFill>
          <a:blip r:embed="rId3"/>
          <a:stretch>
            <a:fillRect/>
          </a:stretch>
        </p:blipFill>
        <p:spPr>
          <a:xfrm>
            <a:off x="5407943" y="1807111"/>
            <a:ext cx="2864117" cy="2082994"/>
          </a:xfrm>
          <a:prstGeom prst="rect">
            <a:avLst/>
          </a:prstGeom>
        </p:spPr>
      </p:pic>
      <p:pic>
        <p:nvPicPr>
          <p:cNvPr id="4" name="Picture 3">
            <a:extLst>
              <a:ext uri="{FF2B5EF4-FFF2-40B4-BE49-F238E27FC236}">
                <a16:creationId xmlns:a16="http://schemas.microsoft.com/office/drawing/2014/main" id="{F0E85E28-C266-DD90-5DE9-B364941627AB}"/>
              </a:ext>
            </a:extLst>
          </p:cNvPr>
          <p:cNvPicPr>
            <a:picLocks noChangeAspect="1"/>
          </p:cNvPicPr>
          <p:nvPr/>
        </p:nvPicPr>
        <p:blipFill rotWithShape="1">
          <a:blip r:embed="rId4"/>
          <a:srcRect l="31201" t="45393" r="51334" b="22962"/>
          <a:stretch/>
        </p:blipFill>
        <p:spPr>
          <a:xfrm>
            <a:off x="3217221" y="1811004"/>
            <a:ext cx="2040166" cy="2079101"/>
          </a:xfrm>
          <a:prstGeom prst="rect">
            <a:avLst/>
          </a:prstGeom>
        </p:spPr>
      </p:pic>
      <p:sp>
        <p:nvSpPr>
          <p:cNvPr id="2771" name="Google Shape;2771;p53"/>
          <p:cNvSpPr txBox="1">
            <a:spLocks noGrp="1"/>
          </p:cNvSpPr>
          <p:nvPr>
            <p:ph type="title"/>
          </p:nvPr>
        </p:nvSpPr>
        <p:spPr>
          <a:xfrm>
            <a:off x="755147" y="7618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Độ</a:t>
            </a:r>
            <a:r>
              <a:rPr lang="en-US" dirty="0"/>
              <a:t> </a:t>
            </a:r>
            <a:r>
              <a:rPr lang="en-US" dirty="0" err="1"/>
              <a:t>đo</a:t>
            </a:r>
            <a:r>
              <a:rPr lang="en-US" dirty="0"/>
              <a:t> Jaccard</a:t>
            </a:r>
            <a:endParaRPr lang="en-US" dirty="0">
              <a:highlight>
                <a:schemeClr val="dk2"/>
              </a:highlight>
            </a:endParaRPr>
          </a:p>
        </p:txBody>
      </p:sp>
      <p:sp>
        <p:nvSpPr>
          <p:cNvPr id="2774" name="Google Shape;2774;p53"/>
          <p:cNvSpPr txBox="1">
            <a:spLocks noGrp="1"/>
          </p:cNvSpPr>
          <p:nvPr>
            <p:ph type="subTitle" idx="3"/>
          </p:nvPr>
        </p:nvSpPr>
        <p:spPr>
          <a:xfrm>
            <a:off x="760818" y="1453747"/>
            <a:ext cx="26400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Chỉ</a:t>
            </a:r>
            <a:r>
              <a:rPr lang="en-US" dirty="0"/>
              <a:t> </a:t>
            </a:r>
            <a:r>
              <a:rPr lang="en-US" dirty="0" err="1"/>
              <a:t>số</a:t>
            </a:r>
            <a:r>
              <a:rPr lang="en-US" dirty="0"/>
              <a:t> Jaccard</a:t>
            </a:r>
          </a:p>
        </p:txBody>
      </p:sp>
      <p:sp>
        <p:nvSpPr>
          <p:cNvPr id="2775" name="Google Shape;2775;p53"/>
          <p:cNvSpPr txBox="1">
            <a:spLocks noGrp="1"/>
          </p:cNvSpPr>
          <p:nvPr>
            <p:ph type="subTitle" idx="4"/>
          </p:nvPr>
        </p:nvSpPr>
        <p:spPr>
          <a:xfrm>
            <a:off x="343207" y="3016491"/>
            <a:ext cx="26400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t>Độ</a:t>
            </a:r>
            <a:r>
              <a:rPr lang="en-US" dirty="0"/>
              <a:t> </a:t>
            </a:r>
            <a:r>
              <a:rPr lang="en-US" dirty="0" err="1"/>
              <a:t>đo</a:t>
            </a:r>
            <a:r>
              <a:rPr lang="en-US" dirty="0"/>
              <a:t> Jaccard</a:t>
            </a:r>
          </a:p>
        </p:txBody>
      </p:sp>
      <p:sp>
        <p:nvSpPr>
          <p:cNvPr id="2798" name="Google Shape;2798;p53"/>
          <p:cNvSpPr/>
          <p:nvPr/>
        </p:nvSpPr>
        <p:spPr>
          <a:xfrm>
            <a:off x="2967003" y="35672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776753" y="1411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5148191" y="42674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math equation with black text&#10;&#10;Description automatically generated">
            <a:extLst>
              <a:ext uri="{FF2B5EF4-FFF2-40B4-BE49-F238E27FC236}">
                <a16:creationId xmlns:a16="http://schemas.microsoft.com/office/drawing/2014/main" id="{012FEB49-B537-CCCF-8850-8A595510AE27}"/>
              </a:ext>
            </a:extLst>
          </p:cNvPr>
          <p:cNvPicPr>
            <a:picLocks noChangeAspect="1"/>
          </p:cNvPicPr>
          <p:nvPr/>
        </p:nvPicPr>
        <p:blipFill rotWithShape="1">
          <a:blip r:embed="rId5"/>
          <a:srcRect l="12656" t="853" r="20310" b="-853"/>
          <a:stretch/>
        </p:blipFill>
        <p:spPr>
          <a:xfrm>
            <a:off x="792485" y="2086704"/>
            <a:ext cx="2369701" cy="928443"/>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CB513085-400C-862B-4C35-C8BE11E71F76}"/>
              </a:ext>
            </a:extLst>
          </p:cNvPr>
          <p:cNvPicPr>
            <a:picLocks noChangeAspect="1"/>
          </p:cNvPicPr>
          <p:nvPr/>
        </p:nvPicPr>
        <p:blipFill rotWithShape="1">
          <a:blip r:embed="rId6">
            <a:extLst>
              <a:ext uri="{28A0092B-C50C-407E-A947-70E740481C1C}">
                <a14:useLocalDpi xmlns:a14="http://schemas.microsoft.com/office/drawing/2010/main" val="0"/>
              </a:ext>
            </a:extLst>
          </a:blip>
          <a:srcRect r="7368"/>
          <a:stretch/>
        </p:blipFill>
        <p:spPr bwMode="auto">
          <a:xfrm>
            <a:off x="792485" y="3625964"/>
            <a:ext cx="2445464" cy="734861"/>
          </a:xfrm>
          <a:prstGeom prst="rect">
            <a:avLst/>
          </a:prstGeom>
          <a:noFill/>
          <a:ln>
            <a:noFill/>
          </a:ln>
        </p:spPr>
      </p:pic>
    </p:spTree>
    <p:extLst>
      <p:ext uri="{BB962C8B-B14F-4D97-AF65-F5344CB8AC3E}">
        <p14:creationId xmlns:p14="http://schemas.microsoft.com/office/powerpoint/2010/main" val="163218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8"/>
          <p:cNvSpPr txBox="1">
            <a:spLocks noGrp="1"/>
          </p:cNvSpPr>
          <p:nvPr>
            <p:ph type="title"/>
          </p:nvPr>
        </p:nvSpPr>
        <p:spPr>
          <a:xfrm>
            <a:off x="1046107" y="889626"/>
            <a:ext cx="4728578"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Độ đo </a:t>
            </a:r>
            <a:r>
              <a:rPr lang="en-US" sz="3000" dirty="0" err="1"/>
              <a:t>Kullback-Leibler</a:t>
            </a:r>
            <a:r>
              <a:rPr lang="en-US" sz="3000" dirty="0"/>
              <a:t> (KL)</a:t>
            </a:r>
            <a:endParaRPr sz="3000" dirty="0"/>
          </a:p>
        </p:txBody>
      </p:sp>
      <p:sp>
        <p:nvSpPr>
          <p:cNvPr id="2226" name="Google Shape;2226;p38"/>
          <p:cNvSpPr txBox="1">
            <a:spLocks noGrp="1"/>
          </p:cNvSpPr>
          <p:nvPr>
            <p:ph type="subTitle" idx="1"/>
          </p:nvPr>
        </p:nvSpPr>
        <p:spPr>
          <a:xfrm>
            <a:off x="1183280" y="1954769"/>
            <a:ext cx="4019089" cy="2645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800" dirty="0"/>
              <a:t>Cho x = (x1, x2, ..., xm) và y = (y1, y2, ..., ym) là hai phân phối xác xuất rời rạc.</a:t>
            </a:r>
            <a:endParaRPr lang="en-US" sz="1800" dirty="0"/>
          </a:p>
        </p:txBody>
      </p:sp>
      <p:grpSp>
        <p:nvGrpSpPr>
          <p:cNvPr id="2227" name="Google Shape;2227;p38"/>
          <p:cNvGrpSpPr/>
          <p:nvPr/>
        </p:nvGrpSpPr>
        <p:grpSpPr>
          <a:xfrm rot="-1837553" flipH="1">
            <a:off x="6223363" y="1273304"/>
            <a:ext cx="1513811" cy="2029860"/>
            <a:chOff x="1400935" y="1333409"/>
            <a:chExt cx="760984" cy="1020399"/>
          </a:xfrm>
        </p:grpSpPr>
        <p:sp>
          <p:nvSpPr>
            <p:cNvPr id="2228" name="Google Shape;2228;p3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38"/>
          <p:cNvSpPr/>
          <p:nvPr/>
        </p:nvSpPr>
        <p:spPr>
          <a:xfrm rot="144386">
            <a:off x="5685350" y="289517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5604478" y="2251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8016266" y="4222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789317" y="12567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pic>
        <p:nvPicPr>
          <p:cNvPr id="2" name="Picture 1" descr="A mathematical equation with numbers and symbols&#10;&#10;Description automatically generated">
            <a:extLst>
              <a:ext uri="{FF2B5EF4-FFF2-40B4-BE49-F238E27FC236}">
                <a16:creationId xmlns:a16="http://schemas.microsoft.com/office/drawing/2014/main" id="{5E892750-DE6D-2F39-358B-584CE23C68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7515" y="3121102"/>
            <a:ext cx="3752709" cy="1011419"/>
          </a:xfrm>
          <a:prstGeom prst="rect">
            <a:avLst/>
          </a:prstGeom>
          <a:noFill/>
          <a:ln>
            <a:noFill/>
          </a:ln>
        </p:spPr>
      </p:pic>
    </p:spTree>
    <p:extLst>
      <p:ext uri="{BB962C8B-B14F-4D97-AF65-F5344CB8AC3E}">
        <p14:creationId xmlns:p14="http://schemas.microsoft.com/office/powerpoint/2010/main" val="3641373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8"/>
          <p:cNvSpPr txBox="1">
            <a:spLocks noGrp="1"/>
          </p:cNvSpPr>
          <p:nvPr>
            <p:ph type="title"/>
          </p:nvPr>
        </p:nvSpPr>
        <p:spPr>
          <a:xfrm>
            <a:off x="1046107" y="889626"/>
            <a:ext cx="4728578"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Độ đo </a:t>
            </a:r>
            <a:r>
              <a:rPr lang="en-US" sz="3000" dirty="0" err="1"/>
              <a:t>Kullback-Leibler</a:t>
            </a:r>
            <a:r>
              <a:rPr lang="en-US" sz="3000" dirty="0"/>
              <a:t> (KL)</a:t>
            </a:r>
            <a:endParaRPr sz="3000" dirty="0"/>
          </a:p>
        </p:txBody>
      </p:sp>
      <p:sp>
        <p:nvSpPr>
          <p:cNvPr id="2226" name="Google Shape;2226;p38"/>
          <p:cNvSpPr txBox="1">
            <a:spLocks noGrp="1"/>
          </p:cNvSpPr>
          <p:nvPr>
            <p:ph type="subTitle" idx="1"/>
          </p:nvPr>
        </p:nvSpPr>
        <p:spPr>
          <a:xfrm>
            <a:off x="1183280" y="1954769"/>
            <a:ext cx="6266032" cy="2645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800" dirty="0"/>
              <a:t>Trong đó không xét những vị trí có xi = 0 hoặc yi = 0.</a:t>
            </a:r>
          </a:p>
          <a:p>
            <a:pPr marL="285750" lvl="0" indent="-285750" algn="l" rtl="0">
              <a:spcBef>
                <a:spcPts val="0"/>
              </a:spcBef>
              <a:spcAft>
                <a:spcPts val="0"/>
              </a:spcAft>
              <a:buFont typeface="Arial" panose="020B0604020202020204" pitchFamily="34" charset="0"/>
              <a:buChar char="•"/>
            </a:pPr>
            <a:r>
              <a:rPr lang="vi-VN" sz="1800" dirty="0"/>
              <a:t>KL không thoải mãn tính chất đối xứng, tức DKL(x||y) có thể khác DKL(y||x)</a:t>
            </a:r>
          </a:p>
          <a:p>
            <a:pPr marL="285750" lvl="0" indent="-285750" algn="l" rtl="0">
              <a:spcBef>
                <a:spcPts val="0"/>
              </a:spcBef>
              <a:spcAft>
                <a:spcPts val="0"/>
              </a:spcAft>
              <a:buFont typeface="Arial" panose="020B0604020202020204" pitchFamily="34" charset="0"/>
              <a:buChar char="•"/>
            </a:pPr>
            <a:r>
              <a:rPr lang="vi-VN" sz="1800" dirty="0"/>
              <a:t>Đó đó, có thể tính độ đo dựa trên KL như sau:</a:t>
            </a:r>
          </a:p>
        </p:txBody>
      </p:sp>
      <p:sp>
        <p:nvSpPr>
          <p:cNvPr id="2244" name="Google Shape;2244;p38"/>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8016266" y="4222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789317" y="12567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pic>
        <p:nvPicPr>
          <p:cNvPr id="3" name="Picture 2" descr="A black text with black letters&#10;&#10;Description automatically generated">
            <a:extLst>
              <a:ext uri="{FF2B5EF4-FFF2-40B4-BE49-F238E27FC236}">
                <a16:creationId xmlns:a16="http://schemas.microsoft.com/office/drawing/2014/main" id="{6E2B6090-7CF7-3E7A-91A7-E2BF641E1B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7516" y="3476289"/>
            <a:ext cx="4348660" cy="944975"/>
          </a:xfrm>
          <a:prstGeom prst="rect">
            <a:avLst/>
          </a:prstGeom>
          <a:noFill/>
          <a:ln>
            <a:noFill/>
          </a:ln>
        </p:spPr>
      </p:pic>
    </p:spTree>
    <p:extLst>
      <p:ext uri="{BB962C8B-B14F-4D97-AF65-F5344CB8AC3E}">
        <p14:creationId xmlns:p14="http://schemas.microsoft.com/office/powerpoint/2010/main" val="219868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 Evaluation</a:t>
            </a:r>
            <a:endParaRPr dirty="0">
              <a:highlight>
                <a:schemeClr val="dk2"/>
              </a:highlight>
            </a:endParaRPr>
          </a:p>
        </p:txBody>
      </p:sp>
      <p:sp>
        <p:nvSpPr>
          <p:cNvPr id="2435" name="Google Shape;2435;p44"/>
          <p:cNvSpPr txBox="1">
            <a:spLocks noGrp="1"/>
          </p:cNvSpPr>
          <p:nvPr>
            <p:ph type="subTitle" idx="1"/>
          </p:nvPr>
        </p:nvSpPr>
        <p:spPr>
          <a:xfrm>
            <a:off x="688808" y="2418113"/>
            <a:ext cx="2368566" cy="22008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700" dirty="0"/>
              <a:t>Kết quả phân cụm được đánh giá dựa trên chính dữ liệu được phân cụm</a:t>
            </a:r>
            <a:r>
              <a:rPr lang="en-US" sz="1700" dirty="0"/>
              <a:t> </a:t>
            </a:r>
            <a:r>
              <a:rPr lang="vi-VN" sz="1700" dirty="0"/>
              <a:t>bằng cách sử dụng các đại lượng đánh giá sự gắn kết cụm</a:t>
            </a:r>
            <a:r>
              <a:rPr lang="en-US" sz="1700" dirty="0"/>
              <a:t>.</a:t>
            </a:r>
            <a:r>
              <a:rPr lang="vi-VN" sz="1700" dirty="0"/>
              <a:t> </a:t>
            </a:r>
            <a:endParaRPr lang="en-US" sz="1700" dirty="0"/>
          </a:p>
        </p:txBody>
      </p:sp>
      <p:sp>
        <p:nvSpPr>
          <p:cNvPr id="2436" name="Google Shape;2436;p44"/>
          <p:cNvSpPr txBox="1">
            <a:spLocks noGrp="1"/>
          </p:cNvSpPr>
          <p:nvPr>
            <p:ph type="subTitle" idx="2"/>
          </p:nvPr>
        </p:nvSpPr>
        <p:spPr>
          <a:xfrm>
            <a:off x="3272326" y="2409633"/>
            <a:ext cx="2492812" cy="90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700" dirty="0"/>
              <a:t>Kết quả phân cụm được đánh giá dựa tập dữ liệu chuẩn(mẫu) đã được phân từ trước đó</a:t>
            </a:r>
            <a:r>
              <a:rPr lang="en-US" sz="1700" dirty="0"/>
              <a:t>, </a:t>
            </a:r>
            <a:r>
              <a:rPr lang="vi-VN" sz="1700" dirty="0"/>
              <a:t>còn được gọi là tập benchmark</a:t>
            </a:r>
            <a:r>
              <a:rPr lang="en-US" sz="1700" dirty="0"/>
              <a:t>.</a:t>
            </a:r>
          </a:p>
        </p:txBody>
      </p:sp>
      <p:sp>
        <p:nvSpPr>
          <p:cNvPr id="2437" name="Google Shape;2437;p44"/>
          <p:cNvSpPr txBox="1">
            <a:spLocks noGrp="1"/>
          </p:cNvSpPr>
          <p:nvPr>
            <p:ph type="subTitle" idx="3"/>
          </p:nvPr>
        </p:nvSpPr>
        <p:spPr>
          <a:xfrm>
            <a:off x="5976549" y="2403199"/>
            <a:ext cx="2401802" cy="2260539"/>
          </a:xfrm>
          <a:prstGeom prst="rect">
            <a:avLst/>
          </a:prstGeom>
        </p:spPr>
        <p:txBody>
          <a:bodyPr spcFirstLastPara="1" wrap="square" lIns="91425" tIns="91425" rIns="91425" bIns="91425" anchor="t" anchorCtr="0">
            <a:noAutofit/>
          </a:bodyPr>
          <a:lstStyle/>
          <a:p>
            <a:pPr marL="0" indent="0" algn="just"/>
            <a:r>
              <a:rPr lang="vi-VN" sz="1700" dirty="0"/>
              <a:t>Đánh giá việc phân cụm bằng cách so sánh nó với các kết quả phân cụm khác</a:t>
            </a:r>
            <a:r>
              <a:rPr lang="en-US" sz="1700" dirty="0"/>
              <a:t> </a:t>
            </a:r>
            <a:r>
              <a:rPr lang="vi-VN" sz="1700" dirty="0"/>
              <a:t>được sinh ra bởi cùng thuật toán</a:t>
            </a:r>
            <a:r>
              <a:rPr lang="en-US" sz="1700" dirty="0"/>
              <a:t> (</a:t>
            </a:r>
            <a:r>
              <a:rPr lang="vi-VN" sz="1700" dirty="0"/>
              <a:t>các giá trị tham số khác nhau</a:t>
            </a:r>
            <a:r>
              <a:rPr lang="en-US" sz="1700" dirty="0"/>
              <a:t>)</a:t>
            </a:r>
            <a:r>
              <a:rPr lang="vi-VN" sz="1700" dirty="0"/>
              <a:t>.</a:t>
            </a:r>
          </a:p>
        </p:txBody>
      </p:sp>
      <p:sp>
        <p:nvSpPr>
          <p:cNvPr id="2438" name="Google Shape;2438;p44"/>
          <p:cNvSpPr txBox="1">
            <a:spLocks noGrp="1"/>
          </p:cNvSpPr>
          <p:nvPr>
            <p:ph type="subTitle" idx="4"/>
          </p:nvPr>
        </p:nvSpPr>
        <p:spPr>
          <a:xfrm>
            <a:off x="831704" y="1997017"/>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Đánh</a:t>
            </a:r>
            <a:r>
              <a:rPr lang="en-US" sz="2000" dirty="0"/>
              <a:t> </a:t>
            </a:r>
            <a:r>
              <a:rPr lang="en-US" sz="2000" dirty="0" err="1"/>
              <a:t>giá</a:t>
            </a:r>
            <a:r>
              <a:rPr lang="en-US" sz="2000" dirty="0"/>
              <a:t> </a:t>
            </a:r>
            <a:r>
              <a:rPr lang="en-US" sz="2000" dirty="0" err="1"/>
              <a:t>trong</a:t>
            </a:r>
            <a:r>
              <a:rPr lang="en-US" sz="2000" dirty="0"/>
              <a:t> </a:t>
            </a:r>
          </a:p>
        </p:txBody>
      </p:sp>
      <p:sp>
        <p:nvSpPr>
          <p:cNvPr id="2439" name="Google Shape;2439;p44"/>
          <p:cNvSpPr txBox="1">
            <a:spLocks noGrp="1"/>
          </p:cNvSpPr>
          <p:nvPr>
            <p:ph type="subTitle" idx="5"/>
          </p:nvPr>
        </p:nvSpPr>
        <p:spPr>
          <a:xfrm>
            <a:off x="3378427" y="1997017"/>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Đánh</a:t>
            </a:r>
            <a:r>
              <a:rPr lang="en-US" sz="2000" dirty="0"/>
              <a:t> </a:t>
            </a:r>
            <a:r>
              <a:rPr lang="en-US" sz="2000" dirty="0" err="1"/>
              <a:t>giá</a:t>
            </a:r>
            <a:r>
              <a:rPr lang="en-US" sz="2000" dirty="0"/>
              <a:t> </a:t>
            </a:r>
            <a:r>
              <a:rPr lang="en-US" sz="2000" dirty="0" err="1"/>
              <a:t>ngoài</a:t>
            </a:r>
            <a:endParaRPr lang="en-US" sz="2000" dirty="0"/>
          </a:p>
        </p:txBody>
      </p:sp>
      <p:sp>
        <p:nvSpPr>
          <p:cNvPr id="2440" name="Google Shape;2440;p44"/>
          <p:cNvSpPr txBox="1">
            <a:spLocks noGrp="1"/>
          </p:cNvSpPr>
          <p:nvPr>
            <p:ph type="subTitle" idx="6"/>
          </p:nvPr>
        </p:nvSpPr>
        <p:spPr>
          <a:xfrm>
            <a:off x="5925154" y="1997017"/>
            <a:ext cx="2347276"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Đánh giá quan hệ</a:t>
            </a:r>
            <a:endParaRPr sz="2000" dirty="0"/>
          </a:p>
        </p:txBody>
      </p:sp>
      <p:grpSp>
        <p:nvGrpSpPr>
          <p:cNvPr id="2441" name="Google Shape;2441;p44"/>
          <p:cNvGrpSpPr/>
          <p:nvPr/>
        </p:nvGrpSpPr>
        <p:grpSpPr>
          <a:xfrm>
            <a:off x="6624343" y="1176538"/>
            <a:ext cx="776921" cy="719862"/>
            <a:chOff x="2874666" y="1089700"/>
            <a:chExt cx="535328" cy="496046"/>
          </a:xfrm>
        </p:grpSpPr>
        <p:sp>
          <p:nvSpPr>
            <p:cNvPr id="2442" name="Google Shape;2442;p44"/>
            <p:cNvSpPr/>
            <p:nvPr/>
          </p:nvSpPr>
          <p:spPr>
            <a:xfrm>
              <a:off x="2982056" y="1089700"/>
              <a:ext cx="317182" cy="89876"/>
            </a:xfrm>
            <a:custGeom>
              <a:avLst/>
              <a:gdLst/>
              <a:ahLst/>
              <a:cxnLst/>
              <a:rect l="l" t="t" r="r" b="b"/>
              <a:pathLst>
                <a:path w="11392" h="3228" extrusionOk="0">
                  <a:moveTo>
                    <a:pt x="1657" y="0"/>
                  </a:moveTo>
                  <a:cubicBezTo>
                    <a:pt x="743" y="0"/>
                    <a:pt x="0" y="743"/>
                    <a:pt x="0" y="1656"/>
                  </a:cubicBezTo>
                  <a:lnTo>
                    <a:pt x="0" y="2607"/>
                  </a:lnTo>
                  <a:cubicBezTo>
                    <a:pt x="0" y="2950"/>
                    <a:pt x="278" y="3227"/>
                    <a:pt x="621" y="3227"/>
                  </a:cubicBezTo>
                  <a:cubicBezTo>
                    <a:pt x="965" y="3227"/>
                    <a:pt x="1242" y="2950"/>
                    <a:pt x="1242" y="2607"/>
                  </a:cubicBezTo>
                  <a:lnTo>
                    <a:pt x="1242" y="1656"/>
                  </a:lnTo>
                  <a:cubicBezTo>
                    <a:pt x="1242" y="1428"/>
                    <a:pt x="1429" y="1242"/>
                    <a:pt x="1657" y="1242"/>
                  </a:cubicBezTo>
                  <a:lnTo>
                    <a:pt x="9737" y="1242"/>
                  </a:lnTo>
                  <a:cubicBezTo>
                    <a:pt x="9965" y="1242"/>
                    <a:pt x="10150" y="1428"/>
                    <a:pt x="10150" y="1656"/>
                  </a:cubicBezTo>
                  <a:lnTo>
                    <a:pt x="10150" y="2607"/>
                  </a:lnTo>
                  <a:cubicBezTo>
                    <a:pt x="10150" y="2950"/>
                    <a:pt x="10428" y="3227"/>
                    <a:pt x="10771" y="3227"/>
                  </a:cubicBezTo>
                  <a:cubicBezTo>
                    <a:pt x="11114" y="3227"/>
                    <a:pt x="11392" y="2950"/>
                    <a:pt x="11392" y="2607"/>
                  </a:cubicBezTo>
                  <a:lnTo>
                    <a:pt x="11392" y="1656"/>
                  </a:lnTo>
                  <a:cubicBezTo>
                    <a:pt x="11392" y="743"/>
                    <a:pt x="10649" y="0"/>
                    <a:pt x="9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2964181" y="1163289"/>
              <a:ext cx="76038" cy="50590"/>
            </a:xfrm>
            <a:custGeom>
              <a:avLst/>
              <a:gdLst/>
              <a:ahLst/>
              <a:cxnLst/>
              <a:rect l="l" t="t" r="r" b="b"/>
              <a:pathLst>
                <a:path w="2731" h="1817" extrusionOk="0">
                  <a:moveTo>
                    <a:pt x="622" y="0"/>
                  </a:moveTo>
                  <a:cubicBezTo>
                    <a:pt x="279" y="0"/>
                    <a:pt x="1" y="278"/>
                    <a:pt x="1" y="621"/>
                  </a:cubicBezTo>
                  <a:lnTo>
                    <a:pt x="1" y="1816"/>
                  </a:lnTo>
                  <a:lnTo>
                    <a:pt x="2730" y="1816"/>
                  </a:lnTo>
                  <a:lnTo>
                    <a:pt x="2730" y="621"/>
                  </a:lnTo>
                  <a:cubicBezTo>
                    <a:pt x="2730" y="278"/>
                    <a:pt x="2454"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4"/>
            <p:cNvSpPr/>
            <p:nvPr/>
          </p:nvSpPr>
          <p:spPr>
            <a:xfrm>
              <a:off x="3244421" y="1163289"/>
              <a:ext cx="76010" cy="50590"/>
            </a:xfrm>
            <a:custGeom>
              <a:avLst/>
              <a:gdLst/>
              <a:ahLst/>
              <a:cxnLst/>
              <a:rect l="l" t="t" r="r" b="b"/>
              <a:pathLst>
                <a:path w="2730" h="1817" extrusionOk="0">
                  <a:moveTo>
                    <a:pt x="621" y="0"/>
                  </a:moveTo>
                  <a:cubicBezTo>
                    <a:pt x="278" y="0"/>
                    <a:pt x="0" y="278"/>
                    <a:pt x="0" y="621"/>
                  </a:cubicBezTo>
                  <a:lnTo>
                    <a:pt x="0" y="1816"/>
                  </a:lnTo>
                  <a:lnTo>
                    <a:pt x="2730" y="1816"/>
                  </a:lnTo>
                  <a:lnTo>
                    <a:pt x="2730" y="621"/>
                  </a:lnTo>
                  <a:cubicBezTo>
                    <a:pt x="2730" y="278"/>
                    <a:pt x="2452" y="0"/>
                    <a:pt x="2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4"/>
            <p:cNvSpPr/>
            <p:nvPr/>
          </p:nvSpPr>
          <p:spPr>
            <a:xfrm>
              <a:off x="2883325" y="1331071"/>
              <a:ext cx="517954" cy="254675"/>
            </a:xfrm>
            <a:custGeom>
              <a:avLst/>
              <a:gdLst/>
              <a:ahLst/>
              <a:cxnLst/>
              <a:rect l="l" t="t" r="r" b="b"/>
              <a:pathLst>
                <a:path w="18603" h="9147" extrusionOk="0">
                  <a:moveTo>
                    <a:pt x="1" y="0"/>
                  </a:moveTo>
                  <a:lnTo>
                    <a:pt x="1" y="8179"/>
                  </a:lnTo>
                  <a:cubicBezTo>
                    <a:pt x="1" y="8713"/>
                    <a:pt x="434" y="9146"/>
                    <a:pt x="968" y="9146"/>
                  </a:cubicBezTo>
                  <a:lnTo>
                    <a:pt x="17637" y="9146"/>
                  </a:lnTo>
                  <a:cubicBezTo>
                    <a:pt x="18170" y="9146"/>
                    <a:pt x="18603" y="8713"/>
                    <a:pt x="18603" y="8179"/>
                  </a:cubicBezTo>
                  <a:lnTo>
                    <a:pt x="18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2874666" y="1196756"/>
              <a:ext cx="535328" cy="218062"/>
            </a:xfrm>
            <a:custGeom>
              <a:avLst/>
              <a:gdLst/>
              <a:ahLst/>
              <a:cxnLst/>
              <a:rect l="l" t="t" r="r" b="b"/>
              <a:pathLst>
                <a:path w="19227" h="7832" extrusionOk="0">
                  <a:moveTo>
                    <a:pt x="968" y="1"/>
                  </a:moveTo>
                  <a:cubicBezTo>
                    <a:pt x="434" y="1"/>
                    <a:pt x="1" y="434"/>
                    <a:pt x="1" y="968"/>
                  </a:cubicBezTo>
                  <a:lnTo>
                    <a:pt x="1" y="4717"/>
                  </a:lnTo>
                  <a:cubicBezTo>
                    <a:pt x="1" y="5104"/>
                    <a:pt x="262" y="5441"/>
                    <a:pt x="636" y="5538"/>
                  </a:cubicBezTo>
                  <a:lnTo>
                    <a:pt x="9420" y="7806"/>
                  </a:lnTo>
                  <a:cubicBezTo>
                    <a:pt x="9484" y="7823"/>
                    <a:pt x="9549" y="7831"/>
                    <a:pt x="9614" y="7831"/>
                  </a:cubicBezTo>
                  <a:cubicBezTo>
                    <a:pt x="9678" y="7831"/>
                    <a:pt x="9743" y="7823"/>
                    <a:pt x="9807" y="7806"/>
                  </a:cubicBezTo>
                  <a:lnTo>
                    <a:pt x="18590" y="5538"/>
                  </a:lnTo>
                  <a:cubicBezTo>
                    <a:pt x="18964" y="5441"/>
                    <a:pt x="19225" y="5104"/>
                    <a:pt x="19226" y="4717"/>
                  </a:cubicBezTo>
                  <a:lnTo>
                    <a:pt x="19226" y="968"/>
                  </a:lnTo>
                  <a:cubicBezTo>
                    <a:pt x="19226" y="434"/>
                    <a:pt x="18793" y="1"/>
                    <a:pt x="18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3100305" y="1291701"/>
              <a:ext cx="84029" cy="84057"/>
            </a:xfrm>
            <a:custGeom>
              <a:avLst/>
              <a:gdLst/>
              <a:ahLst/>
              <a:cxnLst/>
              <a:rect l="l" t="t" r="r" b="b"/>
              <a:pathLst>
                <a:path w="3018" h="3019" extrusionOk="0">
                  <a:moveTo>
                    <a:pt x="1509" y="1"/>
                  </a:moveTo>
                  <a:cubicBezTo>
                    <a:pt x="676" y="1"/>
                    <a:pt x="0" y="676"/>
                    <a:pt x="0" y="1509"/>
                  </a:cubicBezTo>
                  <a:cubicBezTo>
                    <a:pt x="0" y="2342"/>
                    <a:pt x="676" y="3018"/>
                    <a:pt x="1509" y="3018"/>
                  </a:cubicBezTo>
                  <a:cubicBezTo>
                    <a:pt x="2342" y="3018"/>
                    <a:pt x="3018" y="2342"/>
                    <a:pt x="3018" y="1509"/>
                  </a:cubicBezTo>
                  <a:cubicBezTo>
                    <a:pt x="3018" y="676"/>
                    <a:pt x="2342" y="1"/>
                    <a:pt x="1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4"/>
            <p:cNvSpPr/>
            <p:nvPr/>
          </p:nvSpPr>
          <p:spPr>
            <a:xfrm>
              <a:off x="3092788" y="1317427"/>
              <a:ext cx="99064" cy="32659"/>
            </a:xfrm>
            <a:custGeom>
              <a:avLst/>
              <a:gdLst/>
              <a:ahLst/>
              <a:cxnLst/>
              <a:rect l="l" t="t" r="r" b="b"/>
              <a:pathLst>
                <a:path w="3558" h="1173" extrusionOk="0">
                  <a:moveTo>
                    <a:pt x="587" y="0"/>
                  </a:moveTo>
                  <a:cubicBezTo>
                    <a:pt x="263" y="0"/>
                    <a:pt x="1" y="262"/>
                    <a:pt x="1" y="585"/>
                  </a:cubicBezTo>
                  <a:cubicBezTo>
                    <a:pt x="1" y="910"/>
                    <a:pt x="263" y="1172"/>
                    <a:pt x="587" y="1172"/>
                  </a:cubicBezTo>
                  <a:lnTo>
                    <a:pt x="2972" y="1172"/>
                  </a:lnTo>
                  <a:cubicBezTo>
                    <a:pt x="3295" y="1172"/>
                    <a:pt x="3557" y="910"/>
                    <a:pt x="3557" y="585"/>
                  </a:cubicBezTo>
                  <a:cubicBezTo>
                    <a:pt x="3557" y="262"/>
                    <a:pt x="3295" y="0"/>
                    <a:pt x="2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4"/>
            <p:cNvSpPr/>
            <p:nvPr/>
          </p:nvSpPr>
          <p:spPr>
            <a:xfrm>
              <a:off x="3256866" y="1503975"/>
              <a:ext cx="100456" cy="42710"/>
            </a:xfrm>
            <a:custGeom>
              <a:avLst/>
              <a:gdLst/>
              <a:ahLst/>
              <a:cxnLst/>
              <a:rect l="l" t="t" r="r" b="b"/>
              <a:pathLst>
                <a:path w="3608" h="1534" extrusionOk="0">
                  <a:moveTo>
                    <a:pt x="388" y="1"/>
                  </a:moveTo>
                  <a:cubicBezTo>
                    <a:pt x="174" y="1"/>
                    <a:pt x="1" y="174"/>
                    <a:pt x="1" y="387"/>
                  </a:cubicBezTo>
                  <a:lnTo>
                    <a:pt x="1" y="1147"/>
                  </a:lnTo>
                  <a:cubicBezTo>
                    <a:pt x="1" y="1361"/>
                    <a:pt x="174" y="1534"/>
                    <a:pt x="388" y="1534"/>
                  </a:cubicBezTo>
                  <a:lnTo>
                    <a:pt x="3221" y="1534"/>
                  </a:lnTo>
                  <a:cubicBezTo>
                    <a:pt x="3434" y="1534"/>
                    <a:pt x="3607" y="1361"/>
                    <a:pt x="3607" y="1147"/>
                  </a:cubicBezTo>
                  <a:lnTo>
                    <a:pt x="3607" y="387"/>
                  </a:lnTo>
                  <a:cubicBezTo>
                    <a:pt x="3607" y="174"/>
                    <a:pt x="3434" y="1"/>
                    <a:pt x="3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0" name="Google Shape;2450;p44"/>
          <p:cNvGrpSpPr/>
          <p:nvPr/>
        </p:nvGrpSpPr>
        <p:grpSpPr>
          <a:xfrm>
            <a:off x="4132668" y="1148071"/>
            <a:ext cx="666819" cy="776796"/>
            <a:chOff x="2913006" y="2470849"/>
            <a:chExt cx="459463" cy="535278"/>
          </a:xfrm>
        </p:grpSpPr>
        <p:sp>
          <p:nvSpPr>
            <p:cNvPr id="2451" name="Google Shape;2451;p44"/>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44"/>
          <p:cNvGrpSpPr/>
          <p:nvPr/>
        </p:nvGrpSpPr>
        <p:grpSpPr>
          <a:xfrm>
            <a:off x="1557704" y="1148076"/>
            <a:ext cx="723300" cy="776787"/>
            <a:chOff x="2144847" y="2470849"/>
            <a:chExt cx="498381" cy="535272"/>
          </a:xfrm>
        </p:grpSpPr>
        <p:sp>
          <p:nvSpPr>
            <p:cNvPr id="2464" name="Google Shape;2464;p44"/>
            <p:cNvSpPr/>
            <p:nvPr/>
          </p:nvSpPr>
          <p:spPr>
            <a:xfrm>
              <a:off x="2267996" y="2470849"/>
              <a:ext cx="252086" cy="535272"/>
            </a:xfrm>
            <a:custGeom>
              <a:avLst/>
              <a:gdLst/>
              <a:ahLst/>
              <a:cxnLst/>
              <a:rect l="l" t="t" r="r" b="b"/>
              <a:pathLst>
                <a:path w="9054" h="19225" extrusionOk="0">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2144847" y="2565265"/>
              <a:ext cx="498381" cy="346444"/>
            </a:xfrm>
            <a:custGeom>
              <a:avLst/>
              <a:gdLst/>
              <a:ahLst/>
              <a:cxnLst/>
              <a:rect l="l" t="t" r="r" b="b"/>
              <a:pathLst>
                <a:path w="17900" h="12443" extrusionOk="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2144847" y="2565265"/>
              <a:ext cx="498381" cy="346444"/>
            </a:xfrm>
            <a:custGeom>
              <a:avLst/>
              <a:gdLst/>
              <a:ahLst/>
              <a:cxnLst/>
              <a:rect l="l" t="t" r="r" b="b"/>
              <a:pathLst>
                <a:path w="17900" h="12443" extrusionOk="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2246251" y="2666446"/>
              <a:ext cx="295576" cy="164354"/>
            </a:xfrm>
            <a:custGeom>
              <a:avLst/>
              <a:gdLst/>
              <a:ahLst/>
              <a:cxnLst/>
              <a:rect l="l" t="t" r="r" b="b"/>
              <a:pathLst>
                <a:path w="10616" h="5903" extrusionOk="0">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2272479" y="2646204"/>
              <a:ext cx="121560" cy="153440"/>
            </a:xfrm>
            <a:custGeom>
              <a:avLst/>
              <a:gdLst/>
              <a:ahLst/>
              <a:cxnLst/>
              <a:rect l="l" t="t" r="r" b="b"/>
              <a:pathLst>
                <a:path w="4366" h="5511" extrusionOk="0">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2272479" y="2767878"/>
              <a:ext cx="121560" cy="31768"/>
            </a:xfrm>
            <a:custGeom>
              <a:avLst/>
              <a:gdLst/>
              <a:ahLst/>
              <a:cxnLst/>
              <a:rect l="l" t="t" r="r" b="b"/>
              <a:pathLst>
                <a:path w="4366" h="1141" extrusionOk="0">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2394013" y="2646204"/>
              <a:ext cx="121588" cy="153440"/>
            </a:xfrm>
            <a:custGeom>
              <a:avLst/>
              <a:gdLst/>
              <a:ahLst/>
              <a:cxnLst/>
              <a:rect l="l" t="t" r="r" b="b"/>
              <a:pathLst>
                <a:path w="4367" h="5511" extrusionOk="0">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2394013" y="2767878"/>
              <a:ext cx="121588" cy="31768"/>
            </a:xfrm>
            <a:custGeom>
              <a:avLst/>
              <a:gdLst/>
              <a:ahLst/>
              <a:cxnLst/>
              <a:rect l="l" t="t" r="r" b="b"/>
              <a:pathLst>
                <a:path w="4367" h="1141" extrusionOk="0">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2296730" y="2668562"/>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2296730" y="2696071"/>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2296730" y="2723552"/>
              <a:ext cx="65430" cy="15731"/>
            </a:xfrm>
            <a:custGeom>
              <a:avLst/>
              <a:gdLst/>
              <a:ahLst/>
              <a:cxnLst/>
              <a:rect l="l" t="t" r="r" b="b"/>
              <a:pathLst>
                <a:path w="2350" h="565" extrusionOk="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2425921" y="2668562"/>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2425921" y="2696071"/>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2425921" y="2723552"/>
              <a:ext cx="65430" cy="15731"/>
            </a:xfrm>
            <a:custGeom>
              <a:avLst/>
              <a:gdLst/>
              <a:ahLst/>
              <a:cxnLst/>
              <a:rect l="l" t="t" r="r" b="b"/>
              <a:pathLst>
                <a:path w="2350" h="565" extrusionOk="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2572654" y="2560893"/>
              <a:ext cx="56576" cy="56576"/>
            </a:xfrm>
            <a:custGeom>
              <a:avLst/>
              <a:gdLst/>
              <a:ahLst/>
              <a:cxnLst/>
              <a:rect l="l" t="t" r="r" b="b"/>
              <a:pathLst>
                <a:path w="2032" h="2032" extrusionOk="0">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2272896" y="2871036"/>
              <a:ext cx="56576" cy="56576"/>
            </a:xfrm>
            <a:custGeom>
              <a:avLst/>
              <a:gdLst/>
              <a:ahLst/>
              <a:cxnLst/>
              <a:rect l="l" t="t" r="r" b="b"/>
              <a:pathLst>
                <a:path w="2032" h="2032" extrusionOk="0">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2146016" y="2659374"/>
              <a:ext cx="56576" cy="56576"/>
            </a:xfrm>
            <a:custGeom>
              <a:avLst/>
              <a:gdLst/>
              <a:ahLst/>
              <a:cxnLst/>
              <a:rect l="l" t="t" r="r" b="b"/>
              <a:pathLst>
                <a:path w="2032" h="2032" extrusionOk="0">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44"/>
          <p:cNvSpPr/>
          <p:nvPr/>
        </p:nvSpPr>
        <p:spPr>
          <a:xfrm>
            <a:off x="8027866" y="121577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8" name="Google Shape;2388;p42"/>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dirty="0"/>
              <a:t>Các thuật toán này cố gắng nhóm các điểm dữ liệu tương tự lại với nhau đồng thời tối đa hóa sự khác biệt giữa các cụm.</a:t>
            </a:r>
            <a:endParaRPr lang="en-US" sz="1800" dirty="0"/>
          </a:p>
        </p:txBody>
      </p:sp>
      <p:sp>
        <p:nvSpPr>
          <p:cNvPr id="2389" name="Google Shape;2389;p42"/>
          <p:cNvSpPr txBox="1">
            <a:spLocks noGrp="1"/>
          </p:cNvSpPr>
          <p:nvPr>
            <p:ph type="subTitle" idx="2"/>
          </p:nvPr>
        </p:nvSpPr>
        <p:spPr>
          <a:xfrm>
            <a:off x="816925" y="1667625"/>
            <a:ext cx="3495001" cy="203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dirty="0"/>
              <a:t>Các phương pháp phân hoạch là một nhóm thuật toán phân cụm được sử dụng rộng rãi trong khai thác dữ liệu nhằm mục đích phân vùng tập dữ liệu thành K cụm.</a:t>
            </a:r>
            <a:endParaRPr lang="en-US" sz="1800" dirty="0"/>
          </a:p>
        </p:txBody>
      </p:sp>
      <p:grpSp>
        <p:nvGrpSpPr>
          <p:cNvPr id="2390" name="Google Shape;2390;p42"/>
          <p:cNvGrpSpPr/>
          <p:nvPr/>
        </p:nvGrpSpPr>
        <p:grpSpPr>
          <a:xfrm rot="-1837553" flipH="1">
            <a:off x="5826213" y="3189929"/>
            <a:ext cx="1513811" cy="2029860"/>
            <a:chOff x="1400935" y="1333409"/>
            <a:chExt cx="760984" cy="1020399"/>
          </a:xfrm>
        </p:grpSpPr>
        <p:sp>
          <p:nvSpPr>
            <p:cNvPr id="2391" name="Google Shape;2391;p4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42"/>
          <p:cNvSpPr/>
          <p:nvPr/>
        </p:nvSpPr>
        <p:spPr>
          <a:xfrm rot="144386">
            <a:off x="3451452" y="3419308"/>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7878766" y="4461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8327066" y="8817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5142166" y="4167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71;p53">
            <a:extLst>
              <a:ext uri="{FF2B5EF4-FFF2-40B4-BE49-F238E27FC236}">
                <a16:creationId xmlns:a16="http://schemas.microsoft.com/office/drawing/2014/main" id="{1FA4E421-014E-B3D8-2020-16D30E73553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05. </a:t>
            </a:r>
            <a:r>
              <a:rPr lang="en-US" dirty="0" err="1"/>
              <a:t>Phân</a:t>
            </a:r>
            <a:r>
              <a:rPr lang="en-US" dirty="0"/>
              <a:t> </a:t>
            </a:r>
            <a:r>
              <a:rPr lang="en-US" dirty="0" err="1"/>
              <a:t>cụm</a:t>
            </a:r>
            <a:r>
              <a:rPr lang="en-US" dirty="0"/>
              <a:t> </a:t>
            </a:r>
            <a:r>
              <a:rPr lang="en-US" dirty="0" err="1"/>
              <a:t>phân</a:t>
            </a:r>
            <a:r>
              <a:rPr lang="en-US" dirty="0"/>
              <a:t> </a:t>
            </a:r>
            <a:r>
              <a:rPr lang="en-US" dirty="0" err="1"/>
              <a:t>hoạch</a:t>
            </a:r>
            <a:endParaRPr lang="en-US" dirty="0">
              <a:highlight>
                <a:schemeClr val="dk2"/>
              </a:highlight>
            </a:endParaRPr>
          </a:p>
        </p:txBody>
      </p:sp>
      <p:pic>
        <p:nvPicPr>
          <p:cNvPr id="9" name="Picture 8">
            <a:extLst>
              <a:ext uri="{FF2B5EF4-FFF2-40B4-BE49-F238E27FC236}">
                <a16:creationId xmlns:a16="http://schemas.microsoft.com/office/drawing/2014/main" id="{9F6899CA-FA9B-1765-71D9-542EAD65F76C}"/>
              </a:ext>
            </a:extLst>
          </p:cNvPr>
          <p:cNvPicPr>
            <a:picLocks noChangeAspect="1"/>
          </p:cNvPicPr>
          <p:nvPr/>
        </p:nvPicPr>
        <p:blipFill>
          <a:blip r:embed="rId3"/>
          <a:stretch>
            <a:fillRect/>
          </a:stretch>
        </p:blipFill>
        <p:spPr>
          <a:xfrm>
            <a:off x="816925" y="1068540"/>
            <a:ext cx="2737341" cy="6828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6" name="Google Shape;2336;p41"/>
          <p:cNvSpPr txBox="1">
            <a:spLocks noGrp="1"/>
          </p:cNvSpPr>
          <p:nvPr>
            <p:ph type="subTitle" idx="1"/>
          </p:nvPr>
        </p:nvSpPr>
        <p:spPr>
          <a:xfrm>
            <a:off x="2291437" y="2135354"/>
            <a:ext cx="5482853"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800" dirty="0"/>
              <a:t>Các phương pháp phân hoạch hoạt động bằng cách tinh chỉnh lặp đi lặp lại các trọng tâm của cụm cho đến khi đạt được sự hội tụ. </a:t>
            </a:r>
            <a:endParaRPr lang="en-US" sz="1800" dirty="0"/>
          </a:p>
        </p:txBody>
      </p:sp>
      <p:grpSp>
        <p:nvGrpSpPr>
          <p:cNvPr id="2337" name="Google Shape;2337;p41"/>
          <p:cNvGrpSpPr/>
          <p:nvPr/>
        </p:nvGrpSpPr>
        <p:grpSpPr>
          <a:xfrm rot="2411935">
            <a:off x="307308" y="1652480"/>
            <a:ext cx="1627858" cy="2182577"/>
            <a:chOff x="1400935" y="1333409"/>
            <a:chExt cx="760984" cy="1020399"/>
          </a:xfrm>
        </p:grpSpPr>
        <p:sp>
          <p:nvSpPr>
            <p:cNvPr id="2338" name="Google Shape;2338;p4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1"/>
          <p:cNvGrpSpPr/>
          <p:nvPr/>
        </p:nvGrpSpPr>
        <p:grpSpPr>
          <a:xfrm>
            <a:off x="7316262" y="3464214"/>
            <a:ext cx="1010814" cy="1038152"/>
            <a:chOff x="1742490" y="367839"/>
            <a:chExt cx="629242" cy="646260"/>
          </a:xfrm>
        </p:grpSpPr>
        <p:sp>
          <p:nvSpPr>
            <p:cNvPr id="2367" name="Google Shape;2367;p41"/>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1"/>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1"/>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1"/>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1"/>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1"/>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1"/>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1"/>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1"/>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1"/>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1"/>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41"/>
          <p:cNvSpPr/>
          <p:nvPr/>
        </p:nvSpPr>
        <p:spPr>
          <a:xfrm>
            <a:off x="3943798" y="4048304"/>
            <a:ext cx="1167736" cy="454078"/>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36"/>
          <p:cNvSpPr/>
          <p:nvPr/>
        </p:nvSpPr>
        <p:spPr>
          <a:xfrm>
            <a:off x="8027866" y="121577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36"/>
          <p:cNvGrpSpPr/>
          <p:nvPr/>
        </p:nvGrpSpPr>
        <p:grpSpPr>
          <a:xfrm rot="-447293">
            <a:off x="8142889" y="394025"/>
            <a:ext cx="878501" cy="1830261"/>
            <a:chOff x="503795" y="323625"/>
            <a:chExt cx="502785" cy="1047439"/>
          </a:xfrm>
        </p:grpSpPr>
        <p:sp>
          <p:nvSpPr>
            <p:cNvPr id="2147" name="Google Shape;2147;p36"/>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0" name="Google Shape;2160;p36"/>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txBox="1">
            <a:spLocks noGrp="1"/>
          </p:cNvSpPr>
          <p:nvPr>
            <p:ph type="title"/>
          </p:nvPr>
        </p:nvSpPr>
        <p:spPr>
          <a:xfrm>
            <a:off x="3258627" y="754101"/>
            <a:ext cx="341961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Thành viên</a:t>
            </a:r>
            <a:endParaRPr dirty="0">
              <a:highlight>
                <a:schemeClr val="dk2"/>
              </a:highlight>
            </a:endParaRPr>
          </a:p>
        </p:txBody>
      </p:sp>
      <p:graphicFrame>
        <p:nvGraphicFramePr>
          <p:cNvPr id="2163" name="Google Shape;2163;p36"/>
          <p:cNvGraphicFramePr/>
          <p:nvPr>
            <p:extLst>
              <p:ext uri="{D42A27DB-BD31-4B8C-83A1-F6EECF244321}">
                <p14:modId xmlns:p14="http://schemas.microsoft.com/office/powerpoint/2010/main" val="2247295380"/>
              </p:ext>
            </p:extLst>
          </p:nvPr>
        </p:nvGraphicFramePr>
        <p:xfrm>
          <a:off x="1471682" y="1645276"/>
          <a:ext cx="6250918" cy="2109740"/>
        </p:xfrm>
        <a:graphic>
          <a:graphicData uri="http://schemas.openxmlformats.org/drawingml/2006/table">
            <a:tbl>
              <a:tblPr>
                <a:noFill/>
                <a:tableStyleId>{EE0AD0B3-E713-42A9-8973-21ACD71ADD37}</a:tableStyleId>
              </a:tblPr>
              <a:tblGrid>
                <a:gridCol w="1398875">
                  <a:extLst>
                    <a:ext uri="{9D8B030D-6E8A-4147-A177-3AD203B41FA5}">
                      <a16:colId xmlns:a16="http://schemas.microsoft.com/office/drawing/2014/main" val="20000"/>
                    </a:ext>
                  </a:extLst>
                </a:gridCol>
                <a:gridCol w="4852043">
                  <a:extLst>
                    <a:ext uri="{9D8B030D-6E8A-4147-A177-3AD203B41FA5}">
                      <a16:colId xmlns:a16="http://schemas.microsoft.com/office/drawing/2014/main" val="20001"/>
                    </a:ext>
                  </a:extLst>
                </a:gridCol>
              </a:tblGrid>
              <a:tr h="527435">
                <a:tc>
                  <a:txBody>
                    <a:bodyPr/>
                    <a:lstStyle/>
                    <a:p>
                      <a:pPr marL="0" lvl="0" indent="0" algn="ctr" rtl="0">
                        <a:spcBef>
                          <a:spcPts val="0"/>
                        </a:spcBef>
                        <a:spcAft>
                          <a:spcPts val="0"/>
                        </a:spcAft>
                        <a:buNone/>
                      </a:pPr>
                      <a:r>
                        <a:rPr lang="en-US" sz="1800" b="1" dirty="0">
                          <a:solidFill>
                            <a:schemeClr val="dk1"/>
                          </a:solidFill>
                          <a:latin typeface="Varela Round"/>
                          <a:ea typeface="Varela Round"/>
                          <a:cs typeface="Varela Round"/>
                          <a:sym typeface="Varela Round"/>
                        </a:rPr>
                        <a:t>21133107</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a:solidFill>
                            <a:schemeClr val="dk1"/>
                          </a:solidFill>
                          <a:latin typeface="Varela Round"/>
                          <a:ea typeface="Varela Round"/>
                          <a:cs typeface="Varela Round"/>
                          <a:sym typeface="Varela Round"/>
                        </a:rPr>
                        <a:t>Nguyễn Tấn Phát</a:t>
                      </a:r>
                      <a:endParaRPr lang="en-US" sz="1800"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27435">
                <a:tc>
                  <a:txBody>
                    <a:bodyPr/>
                    <a:lstStyle/>
                    <a:p>
                      <a:pPr marL="0" lvl="0" indent="0" algn="ctr" rtl="0">
                        <a:spcBef>
                          <a:spcPts val="0"/>
                        </a:spcBef>
                        <a:spcAft>
                          <a:spcPts val="0"/>
                        </a:spcAft>
                        <a:buNone/>
                      </a:pPr>
                      <a:r>
                        <a:rPr lang="en-US" sz="1800" b="1">
                          <a:solidFill>
                            <a:schemeClr val="dk1"/>
                          </a:solidFill>
                          <a:latin typeface="Varela Round"/>
                          <a:ea typeface="Varela Round"/>
                          <a:cs typeface="Varela Round"/>
                          <a:sym typeface="Varela Round"/>
                        </a:rPr>
                        <a:t>21133088</a:t>
                      </a:r>
                      <a:endParaRPr lang="en-US" sz="1800" b="1"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US" sz="1800">
                          <a:solidFill>
                            <a:schemeClr val="dk1"/>
                          </a:solidFill>
                          <a:latin typeface="Varela Round"/>
                          <a:ea typeface="Varela Round"/>
                          <a:cs typeface="Varela Round"/>
                          <a:sym typeface="Varela Round"/>
                        </a:rPr>
                        <a:t>Tăng Huỳnh Minh Tiến</a:t>
                      </a:r>
                      <a:endParaRPr lang="en-US" sz="1800"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27435">
                <a:tc>
                  <a:txBody>
                    <a:bodyPr/>
                    <a:lstStyle/>
                    <a:p>
                      <a:pPr marL="0" lvl="0" indent="0" algn="ctr" rtl="0">
                        <a:spcBef>
                          <a:spcPts val="0"/>
                        </a:spcBef>
                        <a:spcAft>
                          <a:spcPts val="0"/>
                        </a:spcAft>
                        <a:buNone/>
                      </a:pPr>
                      <a:r>
                        <a:rPr lang="en-US" sz="1800" b="1">
                          <a:solidFill>
                            <a:schemeClr val="dk1"/>
                          </a:solidFill>
                          <a:latin typeface="Varela Round"/>
                          <a:ea typeface="Varela Round"/>
                          <a:cs typeface="Varela Round"/>
                          <a:sym typeface="Varela Round"/>
                        </a:rPr>
                        <a:t>21133108</a:t>
                      </a:r>
                      <a:endParaRPr lang="en-US" sz="1800" b="1"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a:solidFill>
                            <a:schemeClr val="dk1"/>
                          </a:solidFill>
                          <a:latin typeface="Varela Round"/>
                          <a:ea typeface="Varela Round"/>
                          <a:cs typeface="Varela Round"/>
                          <a:sym typeface="Varela Round"/>
                        </a:rPr>
                        <a:t>Trần Phan Quốc</a:t>
                      </a:r>
                      <a:endParaRPr lang="en-US" sz="1800"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27435">
                <a:tc>
                  <a:txBody>
                    <a:bodyPr/>
                    <a:lstStyle/>
                    <a:p>
                      <a:pPr marL="0" lvl="0" indent="0" algn="ctr" rtl="0">
                        <a:spcBef>
                          <a:spcPts val="0"/>
                        </a:spcBef>
                        <a:spcAft>
                          <a:spcPts val="0"/>
                        </a:spcAft>
                        <a:buNone/>
                      </a:pPr>
                      <a:r>
                        <a:rPr lang="en-US" sz="1800" b="1">
                          <a:solidFill>
                            <a:schemeClr val="dk1"/>
                          </a:solidFill>
                          <a:latin typeface="Varela Round"/>
                          <a:ea typeface="Varela Round"/>
                          <a:cs typeface="Varela Round"/>
                          <a:sym typeface="Varela Round"/>
                        </a:rPr>
                        <a:t>21133032</a:t>
                      </a:r>
                      <a:endParaRPr lang="en-US" sz="1800" b="1"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US" sz="1800" dirty="0" err="1">
                          <a:solidFill>
                            <a:schemeClr val="dk1"/>
                          </a:solidFill>
                          <a:latin typeface="Varela Round"/>
                          <a:ea typeface="Varela Round"/>
                          <a:cs typeface="Varela Round"/>
                          <a:sym typeface="Varela Round"/>
                        </a:rPr>
                        <a:t>Nguyễn</a:t>
                      </a:r>
                      <a:r>
                        <a:rPr lang="en-US" sz="1800" dirty="0">
                          <a:solidFill>
                            <a:schemeClr val="dk1"/>
                          </a:solidFill>
                          <a:latin typeface="Varela Round"/>
                          <a:ea typeface="Varela Round"/>
                          <a:cs typeface="Varela Round"/>
                          <a:sym typeface="Varela Round"/>
                        </a:rPr>
                        <a:t> </a:t>
                      </a:r>
                      <a:r>
                        <a:rPr lang="en-US" sz="1800" dirty="0" err="1">
                          <a:solidFill>
                            <a:schemeClr val="dk1"/>
                          </a:solidFill>
                          <a:latin typeface="Varela Round"/>
                          <a:ea typeface="Varela Round"/>
                          <a:cs typeface="Varela Round"/>
                          <a:sym typeface="Varela Round"/>
                        </a:rPr>
                        <a:t>Thị</a:t>
                      </a:r>
                      <a:r>
                        <a:rPr lang="en-US" sz="1800" dirty="0">
                          <a:solidFill>
                            <a:schemeClr val="dk1"/>
                          </a:solidFill>
                          <a:latin typeface="Varela Round"/>
                          <a:ea typeface="Varela Round"/>
                          <a:cs typeface="Varela Round"/>
                          <a:sym typeface="Varela Round"/>
                        </a:rPr>
                        <a:t> Thanh </a:t>
                      </a:r>
                      <a:r>
                        <a:rPr lang="en-US" sz="1800" dirty="0" err="1">
                          <a:solidFill>
                            <a:schemeClr val="dk1"/>
                          </a:solidFill>
                          <a:latin typeface="Varela Round"/>
                          <a:ea typeface="Varela Round"/>
                          <a:cs typeface="Varela Round"/>
                          <a:sym typeface="Varela Round"/>
                        </a:rPr>
                        <a:t>Hiền</a:t>
                      </a:r>
                      <a:endParaRPr lang="en-US" sz="1800" dirty="0">
                        <a:solidFill>
                          <a:schemeClr val="dk1"/>
                        </a:solidFill>
                        <a:latin typeface="Varela Round"/>
                        <a:ea typeface="Varela Round"/>
                        <a:cs typeface="Varela Round"/>
                        <a:sym typeface="Varela Roun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2166" name="Google Shape;2166;p36"/>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62"/>
          <p:cNvSpPr txBox="1">
            <a:spLocks noGrp="1"/>
          </p:cNvSpPr>
          <p:nvPr>
            <p:ph type="title"/>
          </p:nvPr>
        </p:nvSpPr>
        <p:spPr>
          <a:xfrm>
            <a:off x="713225" y="7776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dirty="0"/>
              <a:t>Các phương pháp phân hoạch mang lại một số lợi ích </a:t>
            </a:r>
            <a:endParaRPr lang="en-US" sz="2000" dirty="0">
              <a:highlight>
                <a:schemeClr val="dk2"/>
              </a:highlight>
            </a:endParaRPr>
          </a:p>
        </p:txBody>
      </p:sp>
      <p:sp>
        <p:nvSpPr>
          <p:cNvPr id="3315" name="Google Shape;3315;p62"/>
          <p:cNvSpPr/>
          <p:nvPr/>
        </p:nvSpPr>
        <p:spPr>
          <a:xfrm flipH="1">
            <a:off x="8325028" y="944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2"/>
          <p:cNvSpPr/>
          <p:nvPr/>
        </p:nvSpPr>
        <p:spPr>
          <a:xfrm flipH="1">
            <a:off x="7880566" y="57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2"/>
          <p:cNvSpPr/>
          <p:nvPr/>
        </p:nvSpPr>
        <p:spPr>
          <a:xfrm>
            <a:off x="4783225" y="3192725"/>
            <a:ext cx="36474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2"/>
          <p:cNvSpPr/>
          <p:nvPr/>
        </p:nvSpPr>
        <p:spPr>
          <a:xfrm>
            <a:off x="4783225" y="1574150"/>
            <a:ext cx="36474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2"/>
          <p:cNvSpPr/>
          <p:nvPr/>
        </p:nvSpPr>
        <p:spPr>
          <a:xfrm>
            <a:off x="713225" y="3192725"/>
            <a:ext cx="37605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2"/>
          <p:cNvSpPr/>
          <p:nvPr/>
        </p:nvSpPr>
        <p:spPr>
          <a:xfrm>
            <a:off x="713225" y="1574150"/>
            <a:ext cx="3760500" cy="1279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2"/>
          <p:cNvSpPr txBox="1"/>
          <p:nvPr/>
        </p:nvSpPr>
        <p:spPr>
          <a:xfrm>
            <a:off x="1777699" y="2031792"/>
            <a:ext cx="2020800" cy="471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accent1"/>
                </a:solidFill>
                <a:latin typeface="Varela Round"/>
                <a:ea typeface="Varela Round"/>
                <a:cs typeface="Varela Round"/>
                <a:sym typeface="Varela Round"/>
              </a:rPr>
              <a:t>Tốc độ</a:t>
            </a:r>
            <a:endParaRPr sz="2000" b="1" dirty="0">
              <a:solidFill>
                <a:schemeClr val="accent1"/>
              </a:solidFill>
              <a:latin typeface="Varela Round"/>
              <a:ea typeface="Varela Round"/>
              <a:cs typeface="Varela Round"/>
              <a:sym typeface="Varela Round"/>
            </a:endParaRPr>
          </a:p>
        </p:txBody>
      </p:sp>
      <p:sp>
        <p:nvSpPr>
          <p:cNvPr id="3323" name="Google Shape;3323;p62"/>
          <p:cNvSpPr txBox="1"/>
          <p:nvPr/>
        </p:nvSpPr>
        <p:spPr>
          <a:xfrm>
            <a:off x="1777699" y="3494791"/>
            <a:ext cx="2626429" cy="471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accent1"/>
                </a:solidFill>
                <a:latin typeface="Varela Round"/>
                <a:ea typeface="Varela Round"/>
                <a:cs typeface="Varela Round"/>
                <a:sym typeface="Varela Round"/>
              </a:rPr>
              <a:t>Khả năng mở rộng</a:t>
            </a:r>
            <a:endParaRPr sz="2000" b="1" dirty="0">
              <a:solidFill>
                <a:schemeClr val="accent1"/>
              </a:solidFill>
              <a:latin typeface="Varela Round"/>
              <a:ea typeface="Varela Round"/>
              <a:cs typeface="Varela Round"/>
              <a:sym typeface="Varela Round"/>
            </a:endParaRPr>
          </a:p>
        </p:txBody>
      </p:sp>
      <p:sp>
        <p:nvSpPr>
          <p:cNvPr id="3324" name="Google Shape;3324;p62"/>
          <p:cNvSpPr txBox="1"/>
          <p:nvPr/>
        </p:nvSpPr>
        <p:spPr>
          <a:xfrm>
            <a:off x="5429039" y="2031836"/>
            <a:ext cx="2020800" cy="471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accent1"/>
                </a:solidFill>
                <a:latin typeface="Varela Round"/>
                <a:ea typeface="Varela Round"/>
                <a:cs typeface="Varela Round"/>
                <a:sym typeface="Varela Round"/>
              </a:rPr>
              <a:t>Dễ thực hiện</a:t>
            </a:r>
            <a:endParaRPr sz="2000" b="1" dirty="0">
              <a:solidFill>
                <a:schemeClr val="accent1"/>
              </a:solidFill>
              <a:latin typeface="Varela Round"/>
              <a:ea typeface="Varela Round"/>
              <a:cs typeface="Varela Round"/>
              <a:sym typeface="Varela Round"/>
            </a:endParaRPr>
          </a:p>
        </p:txBody>
      </p:sp>
      <p:sp>
        <p:nvSpPr>
          <p:cNvPr id="3325" name="Google Shape;3325;p62"/>
          <p:cNvSpPr txBox="1"/>
          <p:nvPr/>
        </p:nvSpPr>
        <p:spPr>
          <a:xfrm>
            <a:off x="5129014" y="3931701"/>
            <a:ext cx="2514680" cy="4719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 sz="2000" b="1" dirty="0">
                <a:solidFill>
                  <a:schemeClr val="accent1"/>
                </a:solidFill>
                <a:latin typeface="Varela Round"/>
                <a:ea typeface="Varela Round"/>
                <a:cs typeface="Varela Round"/>
                <a:sym typeface="Varela Round"/>
              </a:rPr>
              <a:t>Hiệu quả trong việc xác định các cụm tự nhiên</a:t>
            </a:r>
            <a:endParaRPr sz="2000" b="1" dirty="0">
              <a:solidFill>
                <a:schemeClr val="accent1"/>
              </a:solidFill>
              <a:latin typeface="Varela Round"/>
              <a:ea typeface="Varela Round"/>
              <a:cs typeface="Varela Round"/>
              <a:sym typeface="Varela Round"/>
            </a:endParaRPr>
          </a:p>
        </p:txBody>
      </p:sp>
      <p:grpSp>
        <p:nvGrpSpPr>
          <p:cNvPr id="3330" name="Google Shape;3330;p62"/>
          <p:cNvGrpSpPr/>
          <p:nvPr/>
        </p:nvGrpSpPr>
        <p:grpSpPr>
          <a:xfrm>
            <a:off x="3884600" y="1811406"/>
            <a:ext cx="1374801" cy="2413738"/>
            <a:chOff x="2332850" y="1508965"/>
            <a:chExt cx="495799" cy="870474"/>
          </a:xfrm>
        </p:grpSpPr>
        <p:sp>
          <p:nvSpPr>
            <p:cNvPr id="3331" name="Google Shape;3331;p62"/>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2"/>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2"/>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2"/>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2"/>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2"/>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2"/>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2"/>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2"/>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2"/>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2"/>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2"/>
          <p:cNvGrpSpPr/>
          <p:nvPr/>
        </p:nvGrpSpPr>
        <p:grpSpPr>
          <a:xfrm>
            <a:off x="1030083" y="1933438"/>
            <a:ext cx="605081" cy="560631"/>
            <a:chOff x="2874666" y="1089700"/>
            <a:chExt cx="535328" cy="496046"/>
          </a:xfrm>
        </p:grpSpPr>
        <p:sp>
          <p:nvSpPr>
            <p:cNvPr id="3344" name="Google Shape;3344;p62"/>
            <p:cNvSpPr/>
            <p:nvPr/>
          </p:nvSpPr>
          <p:spPr>
            <a:xfrm>
              <a:off x="2982056" y="1089700"/>
              <a:ext cx="317182" cy="89876"/>
            </a:xfrm>
            <a:custGeom>
              <a:avLst/>
              <a:gdLst/>
              <a:ahLst/>
              <a:cxnLst/>
              <a:rect l="l" t="t" r="r" b="b"/>
              <a:pathLst>
                <a:path w="11392" h="3228" extrusionOk="0">
                  <a:moveTo>
                    <a:pt x="1657" y="0"/>
                  </a:moveTo>
                  <a:cubicBezTo>
                    <a:pt x="743" y="0"/>
                    <a:pt x="0" y="743"/>
                    <a:pt x="0" y="1656"/>
                  </a:cubicBezTo>
                  <a:lnTo>
                    <a:pt x="0" y="2607"/>
                  </a:lnTo>
                  <a:cubicBezTo>
                    <a:pt x="0" y="2950"/>
                    <a:pt x="278" y="3227"/>
                    <a:pt x="621" y="3227"/>
                  </a:cubicBezTo>
                  <a:cubicBezTo>
                    <a:pt x="965" y="3227"/>
                    <a:pt x="1242" y="2950"/>
                    <a:pt x="1242" y="2607"/>
                  </a:cubicBezTo>
                  <a:lnTo>
                    <a:pt x="1242" y="1656"/>
                  </a:lnTo>
                  <a:cubicBezTo>
                    <a:pt x="1242" y="1428"/>
                    <a:pt x="1429" y="1242"/>
                    <a:pt x="1657" y="1242"/>
                  </a:cubicBezTo>
                  <a:lnTo>
                    <a:pt x="9737" y="1242"/>
                  </a:lnTo>
                  <a:cubicBezTo>
                    <a:pt x="9965" y="1242"/>
                    <a:pt x="10150" y="1428"/>
                    <a:pt x="10150" y="1656"/>
                  </a:cubicBezTo>
                  <a:lnTo>
                    <a:pt x="10150" y="2607"/>
                  </a:lnTo>
                  <a:cubicBezTo>
                    <a:pt x="10150" y="2950"/>
                    <a:pt x="10428" y="3227"/>
                    <a:pt x="10771" y="3227"/>
                  </a:cubicBezTo>
                  <a:cubicBezTo>
                    <a:pt x="11114" y="3227"/>
                    <a:pt x="11392" y="2950"/>
                    <a:pt x="11392" y="2607"/>
                  </a:cubicBezTo>
                  <a:lnTo>
                    <a:pt x="11392" y="1656"/>
                  </a:lnTo>
                  <a:cubicBezTo>
                    <a:pt x="11392" y="743"/>
                    <a:pt x="10649" y="0"/>
                    <a:pt x="9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2"/>
            <p:cNvSpPr/>
            <p:nvPr/>
          </p:nvSpPr>
          <p:spPr>
            <a:xfrm>
              <a:off x="2964181" y="1163289"/>
              <a:ext cx="76038" cy="50590"/>
            </a:xfrm>
            <a:custGeom>
              <a:avLst/>
              <a:gdLst/>
              <a:ahLst/>
              <a:cxnLst/>
              <a:rect l="l" t="t" r="r" b="b"/>
              <a:pathLst>
                <a:path w="2731" h="1817" extrusionOk="0">
                  <a:moveTo>
                    <a:pt x="622" y="0"/>
                  </a:moveTo>
                  <a:cubicBezTo>
                    <a:pt x="279" y="0"/>
                    <a:pt x="1" y="278"/>
                    <a:pt x="1" y="621"/>
                  </a:cubicBezTo>
                  <a:lnTo>
                    <a:pt x="1" y="1816"/>
                  </a:lnTo>
                  <a:lnTo>
                    <a:pt x="2730" y="1816"/>
                  </a:lnTo>
                  <a:lnTo>
                    <a:pt x="2730" y="621"/>
                  </a:lnTo>
                  <a:cubicBezTo>
                    <a:pt x="2730" y="278"/>
                    <a:pt x="2454" y="0"/>
                    <a:pt x="2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2"/>
            <p:cNvSpPr/>
            <p:nvPr/>
          </p:nvSpPr>
          <p:spPr>
            <a:xfrm>
              <a:off x="3244421" y="1163289"/>
              <a:ext cx="76010" cy="50590"/>
            </a:xfrm>
            <a:custGeom>
              <a:avLst/>
              <a:gdLst/>
              <a:ahLst/>
              <a:cxnLst/>
              <a:rect l="l" t="t" r="r" b="b"/>
              <a:pathLst>
                <a:path w="2730" h="1817" extrusionOk="0">
                  <a:moveTo>
                    <a:pt x="621" y="0"/>
                  </a:moveTo>
                  <a:cubicBezTo>
                    <a:pt x="278" y="0"/>
                    <a:pt x="0" y="278"/>
                    <a:pt x="0" y="621"/>
                  </a:cubicBezTo>
                  <a:lnTo>
                    <a:pt x="0" y="1816"/>
                  </a:lnTo>
                  <a:lnTo>
                    <a:pt x="2730" y="1816"/>
                  </a:lnTo>
                  <a:lnTo>
                    <a:pt x="2730" y="621"/>
                  </a:lnTo>
                  <a:cubicBezTo>
                    <a:pt x="2730" y="278"/>
                    <a:pt x="2452" y="0"/>
                    <a:pt x="2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2"/>
            <p:cNvSpPr/>
            <p:nvPr/>
          </p:nvSpPr>
          <p:spPr>
            <a:xfrm>
              <a:off x="2883325" y="1331071"/>
              <a:ext cx="517954" cy="254675"/>
            </a:xfrm>
            <a:custGeom>
              <a:avLst/>
              <a:gdLst/>
              <a:ahLst/>
              <a:cxnLst/>
              <a:rect l="l" t="t" r="r" b="b"/>
              <a:pathLst>
                <a:path w="18603" h="9147" extrusionOk="0">
                  <a:moveTo>
                    <a:pt x="1" y="0"/>
                  </a:moveTo>
                  <a:lnTo>
                    <a:pt x="1" y="8179"/>
                  </a:lnTo>
                  <a:cubicBezTo>
                    <a:pt x="1" y="8713"/>
                    <a:pt x="434" y="9146"/>
                    <a:pt x="968" y="9146"/>
                  </a:cubicBezTo>
                  <a:lnTo>
                    <a:pt x="17637" y="9146"/>
                  </a:lnTo>
                  <a:cubicBezTo>
                    <a:pt x="18170" y="9146"/>
                    <a:pt x="18603" y="8713"/>
                    <a:pt x="18603" y="8179"/>
                  </a:cubicBezTo>
                  <a:lnTo>
                    <a:pt x="18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2"/>
            <p:cNvSpPr/>
            <p:nvPr/>
          </p:nvSpPr>
          <p:spPr>
            <a:xfrm>
              <a:off x="2874666" y="1196756"/>
              <a:ext cx="535328" cy="218062"/>
            </a:xfrm>
            <a:custGeom>
              <a:avLst/>
              <a:gdLst/>
              <a:ahLst/>
              <a:cxnLst/>
              <a:rect l="l" t="t" r="r" b="b"/>
              <a:pathLst>
                <a:path w="19227" h="7832" extrusionOk="0">
                  <a:moveTo>
                    <a:pt x="968" y="1"/>
                  </a:moveTo>
                  <a:cubicBezTo>
                    <a:pt x="434" y="1"/>
                    <a:pt x="1" y="434"/>
                    <a:pt x="1" y="968"/>
                  </a:cubicBezTo>
                  <a:lnTo>
                    <a:pt x="1" y="4717"/>
                  </a:lnTo>
                  <a:cubicBezTo>
                    <a:pt x="1" y="5104"/>
                    <a:pt x="262" y="5441"/>
                    <a:pt x="636" y="5538"/>
                  </a:cubicBezTo>
                  <a:lnTo>
                    <a:pt x="9420" y="7806"/>
                  </a:lnTo>
                  <a:cubicBezTo>
                    <a:pt x="9484" y="7823"/>
                    <a:pt x="9549" y="7831"/>
                    <a:pt x="9614" y="7831"/>
                  </a:cubicBezTo>
                  <a:cubicBezTo>
                    <a:pt x="9678" y="7831"/>
                    <a:pt x="9743" y="7823"/>
                    <a:pt x="9807" y="7806"/>
                  </a:cubicBezTo>
                  <a:lnTo>
                    <a:pt x="18590" y="5538"/>
                  </a:lnTo>
                  <a:cubicBezTo>
                    <a:pt x="18964" y="5441"/>
                    <a:pt x="19225" y="5104"/>
                    <a:pt x="19226" y="4717"/>
                  </a:cubicBezTo>
                  <a:lnTo>
                    <a:pt x="19226" y="968"/>
                  </a:lnTo>
                  <a:cubicBezTo>
                    <a:pt x="19226" y="434"/>
                    <a:pt x="18793" y="1"/>
                    <a:pt x="18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2"/>
            <p:cNvSpPr/>
            <p:nvPr/>
          </p:nvSpPr>
          <p:spPr>
            <a:xfrm>
              <a:off x="3100305" y="1291701"/>
              <a:ext cx="84029" cy="84057"/>
            </a:xfrm>
            <a:custGeom>
              <a:avLst/>
              <a:gdLst/>
              <a:ahLst/>
              <a:cxnLst/>
              <a:rect l="l" t="t" r="r" b="b"/>
              <a:pathLst>
                <a:path w="3018" h="3019" extrusionOk="0">
                  <a:moveTo>
                    <a:pt x="1509" y="1"/>
                  </a:moveTo>
                  <a:cubicBezTo>
                    <a:pt x="676" y="1"/>
                    <a:pt x="0" y="676"/>
                    <a:pt x="0" y="1509"/>
                  </a:cubicBezTo>
                  <a:cubicBezTo>
                    <a:pt x="0" y="2342"/>
                    <a:pt x="676" y="3018"/>
                    <a:pt x="1509" y="3018"/>
                  </a:cubicBezTo>
                  <a:cubicBezTo>
                    <a:pt x="2342" y="3018"/>
                    <a:pt x="3018" y="2342"/>
                    <a:pt x="3018" y="1509"/>
                  </a:cubicBezTo>
                  <a:cubicBezTo>
                    <a:pt x="3018" y="676"/>
                    <a:pt x="2342" y="1"/>
                    <a:pt x="1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2"/>
            <p:cNvSpPr/>
            <p:nvPr/>
          </p:nvSpPr>
          <p:spPr>
            <a:xfrm>
              <a:off x="3092788" y="1317427"/>
              <a:ext cx="99064" cy="32659"/>
            </a:xfrm>
            <a:custGeom>
              <a:avLst/>
              <a:gdLst/>
              <a:ahLst/>
              <a:cxnLst/>
              <a:rect l="l" t="t" r="r" b="b"/>
              <a:pathLst>
                <a:path w="3558" h="1173" extrusionOk="0">
                  <a:moveTo>
                    <a:pt x="587" y="0"/>
                  </a:moveTo>
                  <a:cubicBezTo>
                    <a:pt x="263" y="0"/>
                    <a:pt x="1" y="262"/>
                    <a:pt x="1" y="585"/>
                  </a:cubicBezTo>
                  <a:cubicBezTo>
                    <a:pt x="1" y="910"/>
                    <a:pt x="263" y="1172"/>
                    <a:pt x="587" y="1172"/>
                  </a:cubicBezTo>
                  <a:lnTo>
                    <a:pt x="2972" y="1172"/>
                  </a:lnTo>
                  <a:cubicBezTo>
                    <a:pt x="3295" y="1172"/>
                    <a:pt x="3557" y="910"/>
                    <a:pt x="3557" y="585"/>
                  </a:cubicBezTo>
                  <a:cubicBezTo>
                    <a:pt x="3557" y="262"/>
                    <a:pt x="3295" y="0"/>
                    <a:pt x="2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2"/>
            <p:cNvSpPr/>
            <p:nvPr/>
          </p:nvSpPr>
          <p:spPr>
            <a:xfrm>
              <a:off x="3256866" y="1503975"/>
              <a:ext cx="100456" cy="42710"/>
            </a:xfrm>
            <a:custGeom>
              <a:avLst/>
              <a:gdLst/>
              <a:ahLst/>
              <a:cxnLst/>
              <a:rect l="l" t="t" r="r" b="b"/>
              <a:pathLst>
                <a:path w="3608" h="1534" extrusionOk="0">
                  <a:moveTo>
                    <a:pt x="388" y="1"/>
                  </a:moveTo>
                  <a:cubicBezTo>
                    <a:pt x="174" y="1"/>
                    <a:pt x="1" y="174"/>
                    <a:pt x="1" y="387"/>
                  </a:cubicBezTo>
                  <a:lnTo>
                    <a:pt x="1" y="1147"/>
                  </a:lnTo>
                  <a:cubicBezTo>
                    <a:pt x="1" y="1361"/>
                    <a:pt x="174" y="1534"/>
                    <a:pt x="388" y="1534"/>
                  </a:cubicBezTo>
                  <a:lnTo>
                    <a:pt x="3221" y="1534"/>
                  </a:lnTo>
                  <a:cubicBezTo>
                    <a:pt x="3434" y="1534"/>
                    <a:pt x="3607" y="1361"/>
                    <a:pt x="3607" y="1147"/>
                  </a:cubicBezTo>
                  <a:lnTo>
                    <a:pt x="3607" y="387"/>
                  </a:lnTo>
                  <a:cubicBezTo>
                    <a:pt x="3607" y="174"/>
                    <a:pt x="3434" y="1"/>
                    <a:pt x="3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62"/>
          <p:cNvGrpSpPr/>
          <p:nvPr/>
        </p:nvGrpSpPr>
        <p:grpSpPr>
          <a:xfrm>
            <a:off x="7596689" y="1975148"/>
            <a:ext cx="605049" cy="572683"/>
            <a:chOff x="4335920" y="2470849"/>
            <a:chExt cx="538731" cy="509913"/>
          </a:xfrm>
        </p:grpSpPr>
        <p:sp>
          <p:nvSpPr>
            <p:cNvPr id="3353" name="Google Shape;3353;p62"/>
            <p:cNvSpPr/>
            <p:nvPr/>
          </p:nvSpPr>
          <p:spPr>
            <a:xfrm>
              <a:off x="4335920" y="2879834"/>
              <a:ext cx="100400" cy="98646"/>
            </a:xfrm>
            <a:custGeom>
              <a:avLst/>
              <a:gdLst/>
              <a:ahLst/>
              <a:cxnLst/>
              <a:rect l="l" t="t" r="r" b="b"/>
              <a:pathLst>
                <a:path w="3606" h="3543" extrusionOk="0">
                  <a:moveTo>
                    <a:pt x="198" y="1"/>
                  </a:moveTo>
                  <a:cubicBezTo>
                    <a:pt x="0" y="1018"/>
                    <a:pt x="21" y="2069"/>
                    <a:pt x="258" y="3080"/>
                  </a:cubicBezTo>
                  <a:cubicBezTo>
                    <a:pt x="289" y="3213"/>
                    <a:pt x="393" y="3317"/>
                    <a:pt x="526" y="3349"/>
                  </a:cubicBezTo>
                  <a:cubicBezTo>
                    <a:pt x="1078" y="3478"/>
                    <a:pt x="1643" y="3543"/>
                    <a:pt x="2207" y="3543"/>
                  </a:cubicBezTo>
                  <a:cubicBezTo>
                    <a:pt x="2676" y="3543"/>
                    <a:pt x="3144" y="3498"/>
                    <a:pt x="3606" y="3408"/>
                  </a:cubicBezTo>
                  <a:cubicBezTo>
                    <a:pt x="3009" y="2943"/>
                    <a:pt x="2391" y="2392"/>
                    <a:pt x="1803" y="1803"/>
                  </a:cubicBezTo>
                  <a:cubicBezTo>
                    <a:pt x="1214" y="1214"/>
                    <a:pt x="664" y="597"/>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2"/>
            <p:cNvSpPr/>
            <p:nvPr/>
          </p:nvSpPr>
          <p:spPr>
            <a:xfrm>
              <a:off x="4347168" y="2724610"/>
              <a:ext cx="244374" cy="244401"/>
            </a:xfrm>
            <a:custGeom>
              <a:avLst/>
              <a:gdLst/>
              <a:ahLst/>
              <a:cxnLst/>
              <a:rect l="l" t="t" r="r" b="b"/>
              <a:pathLst>
                <a:path w="8777" h="8778" extrusionOk="0">
                  <a:moveTo>
                    <a:pt x="4770" y="1"/>
                  </a:moveTo>
                  <a:cubicBezTo>
                    <a:pt x="3683" y="343"/>
                    <a:pt x="2662" y="945"/>
                    <a:pt x="1801" y="1805"/>
                  </a:cubicBezTo>
                  <a:cubicBezTo>
                    <a:pt x="943" y="2663"/>
                    <a:pt x="343" y="3683"/>
                    <a:pt x="0" y="4766"/>
                  </a:cubicBezTo>
                  <a:cubicBezTo>
                    <a:pt x="509" y="5465"/>
                    <a:pt x="1151" y="6210"/>
                    <a:pt x="1860" y="6917"/>
                  </a:cubicBezTo>
                  <a:cubicBezTo>
                    <a:pt x="2567" y="7626"/>
                    <a:pt x="3314" y="8270"/>
                    <a:pt x="4011" y="8777"/>
                  </a:cubicBezTo>
                  <a:cubicBezTo>
                    <a:pt x="5094" y="8436"/>
                    <a:pt x="6114" y="7835"/>
                    <a:pt x="6973" y="6976"/>
                  </a:cubicBezTo>
                  <a:cubicBezTo>
                    <a:pt x="7834" y="6115"/>
                    <a:pt x="8434" y="5093"/>
                    <a:pt x="8777" y="4007"/>
                  </a:cubicBezTo>
                  <a:cubicBezTo>
                    <a:pt x="8264" y="3310"/>
                    <a:pt x="7622" y="2568"/>
                    <a:pt x="6915" y="1862"/>
                  </a:cubicBezTo>
                  <a:cubicBezTo>
                    <a:pt x="6209" y="1156"/>
                    <a:pt x="5468" y="514"/>
                    <a:pt x="4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2"/>
            <p:cNvSpPr/>
            <p:nvPr/>
          </p:nvSpPr>
          <p:spPr>
            <a:xfrm>
              <a:off x="4502922" y="2715227"/>
              <a:ext cx="99760" cy="98006"/>
            </a:xfrm>
            <a:custGeom>
              <a:avLst/>
              <a:gdLst/>
              <a:ahLst/>
              <a:cxnLst/>
              <a:rect l="l" t="t" r="r" b="b"/>
              <a:pathLst>
                <a:path w="3583" h="3520" extrusionOk="0">
                  <a:moveTo>
                    <a:pt x="1379" y="0"/>
                  </a:moveTo>
                  <a:cubicBezTo>
                    <a:pt x="917" y="0"/>
                    <a:pt x="456" y="44"/>
                    <a:pt x="1" y="130"/>
                  </a:cubicBezTo>
                  <a:cubicBezTo>
                    <a:pt x="594" y="598"/>
                    <a:pt x="1207" y="1145"/>
                    <a:pt x="1791" y="1729"/>
                  </a:cubicBezTo>
                  <a:cubicBezTo>
                    <a:pt x="2375" y="2314"/>
                    <a:pt x="2923" y="2926"/>
                    <a:pt x="3390" y="3520"/>
                  </a:cubicBezTo>
                  <a:cubicBezTo>
                    <a:pt x="3583" y="2509"/>
                    <a:pt x="3562" y="1466"/>
                    <a:pt x="3325" y="462"/>
                  </a:cubicBezTo>
                  <a:cubicBezTo>
                    <a:pt x="3295" y="330"/>
                    <a:pt x="3190" y="226"/>
                    <a:pt x="3058" y="195"/>
                  </a:cubicBezTo>
                  <a:cubicBezTo>
                    <a:pt x="2506" y="65"/>
                    <a:pt x="1943" y="0"/>
                    <a:pt x="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2"/>
            <p:cNvSpPr/>
            <p:nvPr/>
          </p:nvSpPr>
          <p:spPr>
            <a:xfrm>
              <a:off x="4467339" y="2717204"/>
              <a:ext cx="131611" cy="131611"/>
            </a:xfrm>
            <a:custGeom>
              <a:avLst/>
              <a:gdLst/>
              <a:ahLst/>
              <a:cxnLst/>
              <a:rect l="l" t="t" r="r" b="b"/>
              <a:pathLst>
                <a:path w="4727" h="4727" extrusionOk="0">
                  <a:moveTo>
                    <a:pt x="1636" y="1"/>
                  </a:moveTo>
                  <a:cubicBezTo>
                    <a:pt x="1080" y="79"/>
                    <a:pt x="530" y="220"/>
                    <a:pt x="0" y="427"/>
                  </a:cubicBezTo>
                  <a:cubicBezTo>
                    <a:pt x="95" y="480"/>
                    <a:pt x="198" y="542"/>
                    <a:pt x="309" y="613"/>
                  </a:cubicBezTo>
                  <a:cubicBezTo>
                    <a:pt x="957" y="1029"/>
                    <a:pt x="1697" y="1640"/>
                    <a:pt x="2392" y="2335"/>
                  </a:cubicBezTo>
                  <a:cubicBezTo>
                    <a:pt x="3087" y="3030"/>
                    <a:pt x="3698" y="3771"/>
                    <a:pt x="4114" y="4418"/>
                  </a:cubicBezTo>
                  <a:cubicBezTo>
                    <a:pt x="4185" y="4529"/>
                    <a:pt x="4247" y="4632"/>
                    <a:pt x="4301" y="4727"/>
                  </a:cubicBezTo>
                  <a:cubicBezTo>
                    <a:pt x="4507" y="4198"/>
                    <a:pt x="4648" y="3648"/>
                    <a:pt x="4726" y="3091"/>
                  </a:cubicBezTo>
                  <a:cubicBezTo>
                    <a:pt x="4322" y="2551"/>
                    <a:pt x="3830" y="1989"/>
                    <a:pt x="3285" y="1442"/>
                  </a:cubicBezTo>
                  <a:cubicBezTo>
                    <a:pt x="2738" y="897"/>
                    <a:pt x="2176" y="406"/>
                    <a:pt x="1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2"/>
            <p:cNvSpPr/>
            <p:nvPr/>
          </p:nvSpPr>
          <p:spPr>
            <a:xfrm>
              <a:off x="4566292" y="2774198"/>
              <a:ext cx="32659" cy="74618"/>
            </a:xfrm>
            <a:custGeom>
              <a:avLst/>
              <a:gdLst/>
              <a:ahLst/>
              <a:cxnLst/>
              <a:rect l="l" t="t" r="r" b="b"/>
              <a:pathLst>
                <a:path w="1173" h="2680" extrusionOk="0">
                  <a:moveTo>
                    <a:pt x="307" y="0"/>
                  </a:moveTo>
                  <a:cubicBezTo>
                    <a:pt x="267" y="538"/>
                    <a:pt x="165" y="1072"/>
                    <a:pt x="0" y="1591"/>
                  </a:cubicBezTo>
                  <a:cubicBezTo>
                    <a:pt x="211" y="1859"/>
                    <a:pt x="400" y="2123"/>
                    <a:pt x="560" y="2371"/>
                  </a:cubicBezTo>
                  <a:cubicBezTo>
                    <a:pt x="631" y="2482"/>
                    <a:pt x="693" y="2585"/>
                    <a:pt x="747" y="2680"/>
                  </a:cubicBezTo>
                  <a:cubicBezTo>
                    <a:pt x="953" y="2151"/>
                    <a:pt x="1094" y="1601"/>
                    <a:pt x="1172" y="1044"/>
                  </a:cubicBezTo>
                  <a:cubicBezTo>
                    <a:pt x="916" y="703"/>
                    <a:pt x="625" y="35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2"/>
            <p:cNvSpPr/>
            <p:nvPr/>
          </p:nvSpPr>
          <p:spPr>
            <a:xfrm>
              <a:off x="4339651" y="2844892"/>
              <a:ext cx="131611" cy="131611"/>
            </a:xfrm>
            <a:custGeom>
              <a:avLst/>
              <a:gdLst/>
              <a:ahLst/>
              <a:cxnLst/>
              <a:rect l="l" t="t" r="r" b="b"/>
              <a:pathLst>
                <a:path w="4727" h="4727" extrusionOk="0">
                  <a:moveTo>
                    <a:pt x="427" y="1"/>
                  </a:moveTo>
                  <a:cubicBezTo>
                    <a:pt x="221" y="530"/>
                    <a:pt x="79" y="1079"/>
                    <a:pt x="0" y="1635"/>
                  </a:cubicBezTo>
                  <a:cubicBezTo>
                    <a:pt x="407" y="2175"/>
                    <a:pt x="898" y="2739"/>
                    <a:pt x="1443" y="3284"/>
                  </a:cubicBezTo>
                  <a:cubicBezTo>
                    <a:pt x="1988" y="3829"/>
                    <a:pt x="2552" y="4321"/>
                    <a:pt x="3092" y="4727"/>
                  </a:cubicBezTo>
                  <a:cubicBezTo>
                    <a:pt x="3648" y="4649"/>
                    <a:pt x="4197" y="4507"/>
                    <a:pt x="4727" y="4301"/>
                  </a:cubicBezTo>
                  <a:cubicBezTo>
                    <a:pt x="4633" y="4248"/>
                    <a:pt x="4529" y="4185"/>
                    <a:pt x="4418" y="4113"/>
                  </a:cubicBezTo>
                  <a:cubicBezTo>
                    <a:pt x="3770" y="3699"/>
                    <a:pt x="3031" y="3088"/>
                    <a:pt x="2336" y="2391"/>
                  </a:cubicBezTo>
                  <a:cubicBezTo>
                    <a:pt x="1641" y="1696"/>
                    <a:pt x="1029" y="957"/>
                    <a:pt x="614" y="309"/>
                  </a:cubicBezTo>
                  <a:cubicBezTo>
                    <a:pt x="542" y="198"/>
                    <a:pt x="481" y="96"/>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2"/>
            <p:cNvSpPr/>
            <p:nvPr/>
          </p:nvSpPr>
          <p:spPr>
            <a:xfrm>
              <a:off x="4426966" y="2805299"/>
              <a:ext cx="84669" cy="83138"/>
            </a:xfrm>
            <a:custGeom>
              <a:avLst/>
              <a:gdLst/>
              <a:ahLst/>
              <a:cxnLst/>
              <a:rect l="l" t="t" r="r" b="b"/>
              <a:pathLst>
                <a:path w="3041" h="2986" extrusionOk="0">
                  <a:moveTo>
                    <a:pt x="2725" y="1"/>
                  </a:moveTo>
                  <a:cubicBezTo>
                    <a:pt x="2652" y="1"/>
                    <a:pt x="2579" y="29"/>
                    <a:pt x="2522" y="85"/>
                  </a:cubicBezTo>
                  <a:lnTo>
                    <a:pt x="114" y="2494"/>
                  </a:lnTo>
                  <a:cubicBezTo>
                    <a:pt x="0" y="2606"/>
                    <a:pt x="0" y="2788"/>
                    <a:pt x="114" y="2901"/>
                  </a:cubicBezTo>
                  <a:cubicBezTo>
                    <a:pt x="170" y="2957"/>
                    <a:pt x="243" y="2985"/>
                    <a:pt x="316" y="2985"/>
                  </a:cubicBezTo>
                  <a:cubicBezTo>
                    <a:pt x="390" y="2985"/>
                    <a:pt x="464" y="2957"/>
                    <a:pt x="520" y="2901"/>
                  </a:cubicBezTo>
                  <a:lnTo>
                    <a:pt x="2929" y="492"/>
                  </a:lnTo>
                  <a:cubicBezTo>
                    <a:pt x="3041" y="379"/>
                    <a:pt x="3041" y="197"/>
                    <a:pt x="2929" y="85"/>
                  </a:cubicBezTo>
                  <a:cubicBezTo>
                    <a:pt x="2872" y="29"/>
                    <a:pt x="2799"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2"/>
            <p:cNvSpPr/>
            <p:nvPr/>
          </p:nvSpPr>
          <p:spPr>
            <a:xfrm>
              <a:off x="4466559" y="2803712"/>
              <a:ext cx="46887" cy="44882"/>
            </a:xfrm>
            <a:custGeom>
              <a:avLst/>
              <a:gdLst/>
              <a:ahLst/>
              <a:cxnLst/>
              <a:rect l="l" t="t" r="r" b="b"/>
              <a:pathLst>
                <a:path w="1684" h="1612" extrusionOk="0">
                  <a:moveTo>
                    <a:pt x="325" y="1"/>
                  </a:moveTo>
                  <a:cubicBezTo>
                    <a:pt x="241" y="1"/>
                    <a:pt x="157" y="37"/>
                    <a:pt x="100" y="108"/>
                  </a:cubicBezTo>
                  <a:cubicBezTo>
                    <a:pt x="0" y="231"/>
                    <a:pt x="20" y="413"/>
                    <a:pt x="143" y="513"/>
                  </a:cubicBezTo>
                  <a:cubicBezTo>
                    <a:pt x="295" y="635"/>
                    <a:pt x="480" y="804"/>
                    <a:pt x="663" y="986"/>
                  </a:cubicBezTo>
                  <a:cubicBezTo>
                    <a:pt x="845" y="1170"/>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2"/>
            <p:cNvSpPr/>
            <p:nvPr/>
          </p:nvSpPr>
          <p:spPr>
            <a:xfrm>
              <a:off x="4445538" y="2824733"/>
              <a:ext cx="46887" cy="44882"/>
            </a:xfrm>
            <a:custGeom>
              <a:avLst/>
              <a:gdLst/>
              <a:ahLst/>
              <a:cxnLst/>
              <a:rect l="l" t="t" r="r" b="b"/>
              <a:pathLst>
                <a:path w="1684" h="1612" extrusionOk="0">
                  <a:moveTo>
                    <a:pt x="325" y="1"/>
                  </a:moveTo>
                  <a:cubicBezTo>
                    <a:pt x="241" y="1"/>
                    <a:pt x="157" y="37"/>
                    <a:pt x="100" y="108"/>
                  </a:cubicBezTo>
                  <a:cubicBezTo>
                    <a:pt x="0" y="231"/>
                    <a:pt x="20" y="412"/>
                    <a:pt x="143" y="513"/>
                  </a:cubicBezTo>
                  <a:cubicBezTo>
                    <a:pt x="294" y="634"/>
                    <a:pt x="480" y="803"/>
                    <a:pt x="663" y="986"/>
                  </a:cubicBezTo>
                  <a:cubicBezTo>
                    <a:pt x="846" y="1169"/>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2"/>
            <p:cNvSpPr/>
            <p:nvPr/>
          </p:nvSpPr>
          <p:spPr>
            <a:xfrm>
              <a:off x="4424516" y="2845755"/>
              <a:ext cx="46887" cy="44882"/>
            </a:xfrm>
            <a:custGeom>
              <a:avLst/>
              <a:gdLst/>
              <a:ahLst/>
              <a:cxnLst/>
              <a:rect l="l" t="t" r="r" b="b"/>
              <a:pathLst>
                <a:path w="1684" h="1612" extrusionOk="0">
                  <a:moveTo>
                    <a:pt x="325" y="1"/>
                  </a:moveTo>
                  <a:cubicBezTo>
                    <a:pt x="241" y="1"/>
                    <a:pt x="157" y="37"/>
                    <a:pt x="100" y="108"/>
                  </a:cubicBezTo>
                  <a:cubicBezTo>
                    <a:pt x="0" y="231"/>
                    <a:pt x="20" y="412"/>
                    <a:pt x="143" y="512"/>
                  </a:cubicBezTo>
                  <a:cubicBezTo>
                    <a:pt x="296" y="634"/>
                    <a:pt x="480" y="803"/>
                    <a:pt x="663" y="986"/>
                  </a:cubicBezTo>
                  <a:cubicBezTo>
                    <a:pt x="846" y="1169"/>
                    <a:pt x="1014" y="1354"/>
                    <a:pt x="1137" y="1505"/>
                  </a:cubicBezTo>
                  <a:cubicBezTo>
                    <a:pt x="1193" y="1575"/>
                    <a:pt x="1276" y="1611"/>
                    <a:pt x="1360" y="1611"/>
                  </a:cubicBezTo>
                  <a:cubicBezTo>
                    <a:pt x="1424" y="1611"/>
                    <a:pt x="1488"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2"/>
            <p:cNvSpPr/>
            <p:nvPr/>
          </p:nvSpPr>
          <p:spPr>
            <a:xfrm>
              <a:off x="4498105" y="2478924"/>
              <a:ext cx="314370" cy="301618"/>
            </a:xfrm>
            <a:custGeom>
              <a:avLst/>
              <a:gdLst/>
              <a:ahLst/>
              <a:cxnLst/>
              <a:rect l="l" t="t" r="r" b="b"/>
              <a:pathLst>
                <a:path w="11291" h="10833" extrusionOk="0">
                  <a:moveTo>
                    <a:pt x="4894" y="0"/>
                  </a:moveTo>
                  <a:cubicBezTo>
                    <a:pt x="4176" y="0"/>
                    <a:pt x="3470" y="175"/>
                    <a:pt x="2831" y="543"/>
                  </a:cubicBezTo>
                  <a:cubicBezTo>
                    <a:pt x="572" y="1848"/>
                    <a:pt x="0" y="5088"/>
                    <a:pt x="1553" y="7778"/>
                  </a:cubicBezTo>
                  <a:cubicBezTo>
                    <a:pt x="2667" y="9708"/>
                    <a:pt x="4573" y="10832"/>
                    <a:pt x="6395" y="10832"/>
                  </a:cubicBezTo>
                  <a:cubicBezTo>
                    <a:pt x="7114" y="10832"/>
                    <a:pt x="7819" y="10657"/>
                    <a:pt x="8459" y="10288"/>
                  </a:cubicBezTo>
                  <a:cubicBezTo>
                    <a:pt x="10717" y="8985"/>
                    <a:pt x="11291" y="5745"/>
                    <a:pt x="9737" y="3053"/>
                  </a:cubicBezTo>
                  <a:cubicBezTo>
                    <a:pt x="8622" y="1124"/>
                    <a:pt x="6717" y="0"/>
                    <a:pt x="4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2"/>
            <p:cNvSpPr/>
            <p:nvPr/>
          </p:nvSpPr>
          <p:spPr>
            <a:xfrm>
              <a:off x="4489028" y="2470849"/>
              <a:ext cx="319437" cy="375540"/>
            </a:xfrm>
            <a:custGeom>
              <a:avLst/>
              <a:gdLst/>
              <a:ahLst/>
              <a:cxnLst/>
              <a:rect l="l" t="t" r="r" b="b"/>
              <a:pathLst>
                <a:path w="11473" h="13488" extrusionOk="0">
                  <a:moveTo>
                    <a:pt x="5221" y="576"/>
                  </a:moveTo>
                  <a:cubicBezTo>
                    <a:pt x="5729" y="576"/>
                    <a:pt x="6254" y="671"/>
                    <a:pt x="6777" y="860"/>
                  </a:cubicBezTo>
                  <a:cubicBezTo>
                    <a:pt x="8017" y="1311"/>
                    <a:pt x="9096" y="2245"/>
                    <a:pt x="9814" y="3487"/>
                  </a:cubicBezTo>
                  <a:cubicBezTo>
                    <a:pt x="11286" y="6038"/>
                    <a:pt x="10759" y="9106"/>
                    <a:pt x="8641" y="10330"/>
                  </a:cubicBezTo>
                  <a:cubicBezTo>
                    <a:pt x="8048" y="10672"/>
                    <a:pt x="7392" y="10834"/>
                    <a:pt x="6723" y="10834"/>
                  </a:cubicBezTo>
                  <a:cubicBezTo>
                    <a:pt x="5001" y="10834"/>
                    <a:pt x="3189" y="9761"/>
                    <a:pt x="2129" y="7924"/>
                  </a:cubicBezTo>
                  <a:cubicBezTo>
                    <a:pt x="657" y="5375"/>
                    <a:pt x="1183" y="2305"/>
                    <a:pt x="3302" y="1082"/>
                  </a:cubicBezTo>
                  <a:cubicBezTo>
                    <a:pt x="3885" y="746"/>
                    <a:pt x="4539" y="576"/>
                    <a:pt x="5221" y="576"/>
                  </a:cubicBezTo>
                  <a:close/>
                  <a:moveTo>
                    <a:pt x="5220" y="0"/>
                  </a:moveTo>
                  <a:cubicBezTo>
                    <a:pt x="4438" y="0"/>
                    <a:pt x="3687" y="196"/>
                    <a:pt x="3014" y="585"/>
                  </a:cubicBezTo>
                  <a:cubicBezTo>
                    <a:pt x="620" y="1966"/>
                    <a:pt x="1" y="5389"/>
                    <a:pt x="1630" y="8212"/>
                  </a:cubicBezTo>
                  <a:cubicBezTo>
                    <a:pt x="2660" y="9995"/>
                    <a:pt x="4345" y="11120"/>
                    <a:pt x="6049" y="11359"/>
                  </a:cubicBezTo>
                  <a:cubicBezTo>
                    <a:pt x="7273" y="11747"/>
                    <a:pt x="8380" y="12449"/>
                    <a:pt x="9252" y="13394"/>
                  </a:cubicBezTo>
                  <a:cubicBezTo>
                    <a:pt x="9308" y="13455"/>
                    <a:pt x="9386" y="13487"/>
                    <a:pt x="9463" y="13487"/>
                  </a:cubicBezTo>
                  <a:cubicBezTo>
                    <a:pt x="9532" y="13487"/>
                    <a:pt x="9603" y="13462"/>
                    <a:pt x="9658" y="13410"/>
                  </a:cubicBezTo>
                  <a:cubicBezTo>
                    <a:pt x="9775" y="13303"/>
                    <a:pt x="9782" y="13121"/>
                    <a:pt x="9675" y="13004"/>
                  </a:cubicBezTo>
                  <a:cubicBezTo>
                    <a:pt x="9049" y="12326"/>
                    <a:pt x="8311" y="11765"/>
                    <a:pt x="7499" y="11342"/>
                  </a:cubicBezTo>
                  <a:cubicBezTo>
                    <a:pt x="7995" y="11258"/>
                    <a:pt x="8477" y="11088"/>
                    <a:pt x="8929" y="10828"/>
                  </a:cubicBezTo>
                  <a:cubicBezTo>
                    <a:pt x="9379" y="10569"/>
                    <a:pt x="9765" y="10236"/>
                    <a:pt x="10087" y="9849"/>
                  </a:cubicBezTo>
                  <a:lnTo>
                    <a:pt x="10087" y="9849"/>
                  </a:lnTo>
                  <a:cubicBezTo>
                    <a:pt x="10048" y="10764"/>
                    <a:pt x="10165" y="11683"/>
                    <a:pt x="10440" y="12563"/>
                  </a:cubicBezTo>
                  <a:cubicBezTo>
                    <a:pt x="10477" y="12685"/>
                    <a:pt x="10592" y="12764"/>
                    <a:pt x="10714" y="12764"/>
                  </a:cubicBezTo>
                  <a:cubicBezTo>
                    <a:pt x="10742" y="12764"/>
                    <a:pt x="10771" y="12760"/>
                    <a:pt x="10799" y="12752"/>
                  </a:cubicBezTo>
                  <a:cubicBezTo>
                    <a:pt x="10952" y="12704"/>
                    <a:pt x="11036" y="12543"/>
                    <a:pt x="10988" y="12391"/>
                  </a:cubicBezTo>
                  <a:cubicBezTo>
                    <a:pt x="10607" y="11165"/>
                    <a:pt x="10552" y="9855"/>
                    <a:pt x="10827" y="8601"/>
                  </a:cubicBezTo>
                  <a:cubicBezTo>
                    <a:pt x="11473" y="7006"/>
                    <a:pt x="11341" y="4984"/>
                    <a:pt x="10312" y="3201"/>
                  </a:cubicBezTo>
                  <a:cubicBezTo>
                    <a:pt x="9526" y="1840"/>
                    <a:pt x="8341" y="818"/>
                    <a:pt x="6973" y="320"/>
                  </a:cubicBezTo>
                  <a:cubicBezTo>
                    <a:pt x="6386" y="106"/>
                    <a:pt x="5795" y="0"/>
                    <a:pt x="5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2"/>
            <p:cNvSpPr/>
            <p:nvPr/>
          </p:nvSpPr>
          <p:spPr>
            <a:xfrm>
              <a:off x="4745852" y="2815712"/>
              <a:ext cx="128799" cy="165050"/>
            </a:xfrm>
            <a:custGeom>
              <a:avLst/>
              <a:gdLst/>
              <a:ahLst/>
              <a:cxnLst/>
              <a:rect l="l" t="t" r="r" b="b"/>
              <a:pathLst>
                <a:path w="4626" h="5928" extrusionOk="0">
                  <a:moveTo>
                    <a:pt x="1645" y="1"/>
                  </a:moveTo>
                  <a:cubicBezTo>
                    <a:pt x="1594" y="1"/>
                    <a:pt x="1542" y="14"/>
                    <a:pt x="1495" y="41"/>
                  </a:cubicBezTo>
                  <a:lnTo>
                    <a:pt x="194" y="793"/>
                  </a:lnTo>
                  <a:cubicBezTo>
                    <a:pt x="51" y="876"/>
                    <a:pt x="1" y="1058"/>
                    <a:pt x="84" y="1201"/>
                  </a:cubicBezTo>
                  <a:lnTo>
                    <a:pt x="2668" y="5677"/>
                  </a:lnTo>
                  <a:cubicBezTo>
                    <a:pt x="2761" y="5838"/>
                    <a:pt x="2929" y="5927"/>
                    <a:pt x="3101" y="5927"/>
                  </a:cubicBezTo>
                  <a:cubicBezTo>
                    <a:pt x="3186" y="5927"/>
                    <a:pt x="3272" y="5906"/>
                    <a:pt x="3350" y="5860"/>
                  </a:cubicBezTo>
                  <a:lnTo>
                    <a:pt x="4306" y="5309"/>
                  </a:lnTo>
                  <a:cubicBezTo>
                    <a:pt x="4544" y="5171"/>
                    <a:pt x="4626" y="4866"/>
                    <a:pt x="4488" y="4627"/>
                  </a:cubicBezTo>
                  <a:lnTo>
                    <a:pt x="1904" y="151"/>
                  </a:lnTo>
                  <a:cubicBezTo>
                    <a:pt x="1849" y="55"/>
                    <a:pt x="1748"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2"/>
            <p:cNvSpPr/>
            <p:nvPr/>
          </p:nvSpPr>
          <p:spPr>
            <a:xfrm>
              <a:off x="4762140" y="2844056"/>
              <a:ext cx="66711" cy="57049"/>
            </a:xfrm>
            <a:custGeom>
              <a:avLst/>
              <a:gdLst/>
              <a:ahLst/>
              <a:cxnLst/>
              <a:rect l="l" t="t" r="r" b="b"/>
              <a:pathLst>
                <a:path w="2396" h="2049" extrusionOk="0">
                  <a:moveTo>
                    <a:pt x="1819" y="0"/>
                  </a:moveTo>
                  <a:lnTo>
                    <a:pt x="0" y="1050"/>
                  </a:lnTo>
                  <a:lnTo>
                    <a:pt x="576" y="2048"/>
                  </a:lnTo>
                  <a:lnTo>
                    <a:pt x="2395" y="997"/>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2"/>
            <p:cNvSpPr/>
            <p:nvPr/>
          </p:nvSpPr>
          <p:spPr>
            <a:xfrm>
              <a:off x="4544074" y="2609424"/>
              <a:ext cx="84057" cy="129885"/>
            </a:xfrm>
            <a:custGeom>
              <a:avLst/>
              <a:gdLst/>
              <a:ahLst/>
              <a:cxnLst/>
              <a:rect l="l" t="t" r="r" b="b"/>
              <a:pathLst>
                <a:path w="3019" h="4665" extrusionOk="0">
                  <a:moveTo>
                    <a:pt x="328" y="0"/>
                  </a:moveTo>
                  <a:cubicBezTo>
                    <a:pt x="279" y="0"/>
                    <a:pt x="230" y="13"/>
                    <a:pt x="185" y="39"/>
                  </a:cubicBezTo>
                  <a:cubicBezTo>
                    <a:pt x="48" y="118"/>
                    <a:pt x="1" y="295"/>
                    <a:pt x="80" y="431"/>
                  </a:cubicBezTo>
                  <a:lnTo>
                    <a:pt x="2440" y="4521"/>
                  </a:lnTo>
                  <a:cubicBezTo>
                    <a:pt x="2494" y="4612"/>
                    <a:pt x="2590" y="4665"/>
                    <a:pt x="2690" y="4665"/>
                  </a:cubicBezTo>
                  <a:cubicBezTo>
                    <a:pt x="2739" y="4665"/>
                    <a:pt x="2788" y="4651"/>
                    <a:pt x="2834" y="4626"/>
                  </a:cubicBezTo>
                  <a:cubicBezTo>
                    <a:pt x="2971" y="4546"/>
                    <a:pt x="3018" y="4371"/>
                    <a:pt x="2939" y="4233"/>
                  </a:cubicBezTo>
                  <a:lnTo>
                    <a:pt x="578" y="145"/>
                  </a:lnTo>
                  <a:cubicBezTo>
                    <a:pt x="524" y="52"/>
                    <a:pt x="42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2"/>
            <p:cNvSpPr/>
            <p:nvPr/>
          </p:nvSpPr>
          <p:spPr>
            <a:xfrm>
              <a:off x="4548417" y="2551204"/>
              <a:ext cx="128911" cy="207510"/>
            </a:xfrm>
            <a:custGeom>
              <a:avLst/>
              <a:gdLst/>
              <a:ahLst/>
              <a:cxnLst/>
              <a:rect l="l" t="t" r="r" b="b"/>
              <a:pathLst>
                <a:path w="4630" h="7453" extrusionOk="0">
                  <a:moveTo>
                    <a:pt x="330" y="0"/>
                  </a:moveTo>
                  <a:cubicBezTo>
                    <a:pt x="281" y="0"/>
                    <a:pt x="232" y="13"/>
                    <a:pt x="186" y="39"/>
                  </a:cubicBezTo>
                  <a:cubicBezTo>
                    <a:pt x="48" y="118"/>
                    <a:pt x="1" y="294"/>
                    <a:pt x="81" y="432"/>
                  </a:cubicBezTo>
                  <a:lnTo>
                    <a:pt x="4051" y="7308"/>
                  </a:lnTo>
                  <a:cubicBezTo>
                    <a:pt x="4105" y="7401"/>
                    <a:pt x="4201" y="7452"/>
                    <a:pt x="4300" y="7452"/>
                  </a:cubicBezTo>
                  <a:cubicBezTo>
                    <a:pt x="4349" y="7452"/>
                    <a:pt x="4399" y="7440"/>
                    <a:pt x="4444" y="7414"/>
                  </a:cubicBezTo>
                  <a:cubicBezTo>
                    <a:pt x="4582" y="7335"/>
                    <a:pt x="4629" y="7158"/>
                    <a:pt x="4549" y="7022"/>
                  </a:cubicBezTo>
                  <a:lnTo>
                    <a:pt x="579" y="144"/>
                  </a:lnTo>
                  <a:cubicBezTo>
                    <a:pt x="526" y="52"/>
                    <a:pt x="43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2"/>
            <p:cNvSpPr/>
            <p:nvPr/>
          </p:nvSpPr>
          <p:spPr>
            <a:xfrm>
              <a:off x="4570330" y="2523361"/>
              <a:ext cx="141050" cy="228615"/>
            </a:xfrm>
            <a:custGeom>
              <a:avLst/>
              <a:gdLst/>
              <a:ahLst/>
              <a:cxnLst/>
              <a:rect l="l" t="t" r="r" b="b"/>
              <a:pathLst>
                <a:path w="5066" h="8211" extrusionOk="0">
                  <a:moveTo>
                    <a:pt x="330" y="0"/>
                  </a:moveTo>
                  <a:cubicBezTo>
                    <a:pt x="281" y="0"/>
                    <a:pt x="231" y="13"/>
                    <a:pt x="186" y="39"/>
                  </a:cubicBezTo>
                  <a:cubicBezTo>
                    <a:pt x="48" y="118"/>
                    <a:pt x="1" y="294"/>
                    <a:pt x="81" y="432"/>
                  </a:cubicBezTo>
                  <a:lnTo>
                    <a:pt x="4489" y="8067"/>
                  </a:lnTo>
                  <a:cubicBezTo>
                    <a:pt x="4541" y="8158"/>
                    <a:pt x="4639" y="8211"/>
                    <a:pt x="4738" y="8211"/>
                  </a:cubicBezTo>
                  <a:cubicBezTo>
                    <a:pt x="4786" y="8211"/>
                    <a:pt x="4836" y="8197"/>
                    <a:pt x="4882" y="8172"/>
                  </a:cubicBezTo>
                  <a:cubicBezTo>
                    <a:pt x="5019" y="8092"/>
                    <a:pt x="5066" y="7917"/>
                    <a:pt x="4986" y="7779"/>
                  </a:cubicBezTo>
                  <a:lnTo>
                    <a:pt x="579" y="144"/>
                  </a:lnTo>
                  <a:cubicBezTo>
                    <a:pt x="526" y="52"/>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2"/>
            <p:cNvSpPr/>
            <p:nvPr/>
          </p:nvSpPr>
          <p:spPr>
            <a:xfrm>
              <a:off x="4598813" y="2506906"/>
              <a:ext cx="141050" cy="228615"/>
            </a:xfrm>
            <a:custGeom>
              <a:avLst/>
              <a:gdLst/>
              <a:ahLst/>
              <a:cxnLst/>
              <a:rect l="l" t="t" r="r" b="b"/>
              <a:pathLst>
                <a:path w="5066" h="8211" extrusionOk="0">
                  <a:moveTo>
                    <a:pt x="329" y="0"/>
                  </a:moveTo>
                  <a:cubicBezTo>
                    <a:pt x="281" y="0"/>
                    <a:pt x="231" y="12"/>
                    <a:pt x="186" y="38"/>
                  </a:cubicBezTo>
                  <a:cubicBezTo>
                    <a:pt x="48" y="118"/>
                    <a:pt x="1" y="295"/>
                    <a:pt x="80" y="431"/>
                  </a:cubicBezTo>
                  <a:lnTo>
                    <a:pt x="4489" y="8066"/>
                  </a:lnTo>
                  <a:cubicBezTo>
                    <a:pt x="4542" y="8159"/>
                    <a:pt x="4638" y="8210"/>
                    <a:pt x="4738" y="8210"/>
                  </a:cubicBezTo>
                  <a:cubicBezTo>
                    <a:pt x="4787" y="8210"/>
                    <a:pt x="4835" y="8198"/>
                    <a:pt x="4882" y="8172"/>
                  </a:cubicBezTo>
                  <a:cubicBezTo>
                    <a:pt x="5018" y="8092"/>
                    <a:pt x="5066" y="7916"/>
                    <a:pt x="4987" y="7778"/>
                  </a:cubicBezTo>
                  <a:lnTo>
                    <a:pt x="579" y="145"/>
                  </a:lnTo>
                  <a:cubicBezTo>
                    <a:pt x="526" y="52"/>
                    <a:pt x="429"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2"/>
            <p:cNvSpPr/>
            <p:nvPr/>
          </p:nvSpPr>
          <p:spPr>
            <a:xfrm>
              <a:off x="4633895" y="2501866"/>
              <a:ext cx="128883" cy="207482"/>
            </a:xfrm>
            <a:custGeom>
              <a:avLst/>
              <a:gdLst/>
              <a:ahLst/>
              <a:cxnLst/>
              <a:rect l="l" t="t" r="r" b="b"/>
              <a:pathLst>
                <a:path w="4629" h="7452" extrusionOk="0">
                  <a:moveTo>
                    <a:pt x="329" y="0"/>
                  </a:moveTo>
                  <a:cubicBezTo>
                    <a:pt x="280" y="0"/>
                    <a:pt x="230" y="13"/>
                    <a:pt x="185" y="39"/>
                  </a:cubicBezTo>
                  <a:cubicBezTo>
                    <a:pt x="48" y="118"/>
                    <a:pt x="1" y="294"/>
                    <a:pt x="80" y="432"/>
                  </a:cubicBezTo>
                  <a:lnTo>
                    <a:pt x="4050" y="7308"/>
                  </a:lnTo>
                  <a:cubicBezTo>
                    <a:pt x="4104" y="7401"/>
                    <a:pt x="4200" y="7452"/>
                    <a:pt x="4300" y="7452"/>
                  </a:cubicBezTo>
                  <a:cubicBezTo>
                    <a:pt x="4349" y="7452"/>
                    <a:pt x="4399" y="7440"/>
                    <a:pt x="4444" y="7414"/>
                  </a:cubicBezTo>
                  <a:cubicBezTo>
                    <a:pt x="4580" y="7335"/>
                    <a:pt x="4628" y="7158"/>
                    <a:pt x="4549" y="7021"/>
                  </a:cubicBezTo>
                  <a:lnTo>
                    <a:pt x="579" y="144"/>
                  </a:lnTo>
                  <a:cubicBezTo>
                    <a:pt x="525" y="52"/>
                    <a:pt x="428"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2"/>
            <p:cNvSpPr/>
            <p:nvPr/>
          </p:nvSpPr>
          <p:spPr>
            <a:xfrm>
              <a:off x="4686490" y="2527204"/>
              <a:ext cx="79657" cy="122256"/>
            </a:xfrm>
            <a:custGeom>
              <a:avLst/>
              <a:gdLst/>
              <a:ahLst/>
              <a:cxnLst/>
              <a:rect l="l" t="t" r="r" b="b"/>
              <a:pathLst>
                <a:path w="2861" h="4391" extrusionOk="0">
                  <a:moveTo>
                    <a:pt x="330" y="0"/>
                  </a:moveTo>
                  <a:cubicBezTo>
                    <a:pt x="281" y="0"/>
                    <a:pt x="231" y="13"/>
                    <a:pt x="186" y="39"/>
                  </a:cubicBezTo>
                  <a:cubicBezTo>
                    <a:pt x="49" y="118"/>
                    <a:pt x="1" y="294"/>
                    <a:pt x="80" y="432"/>
                  </a:cubicBezTo>
                  <a:lnTo>
                    <a:pt x="2283" y="4247"/>
                  </a:lnTo>
                  <a:cubicBezTo>
                    <a:pt x="2337" y="4338"/>
                    <a:pt x="2433" y="4390"/>
                    <a:pt x="2532" y="4390"/>
                  </a:cubicBezTo>
                  <a:cubicBezTo>
                    <a:pt x="2582" y="4390"/>
                    <a:pt x="2630" y="4377"/>
                    <a:pt x="2676" y="4351"/>
                  </a:cubicBezTo>
                  <a:cubicBezTo>
                    <a:pt x="2813" y="4272"/>
                    <a:pt x="2861" y="4097"/>
                    <a:pt x="2782" y="3959"/>
                  </a:cubicBezTo>
                  <a:lnTo>
                    <a:pt x="579" y="144"/>
                  </a:lnTo>
                  <a:cubicBezTo>
                    <a:pt x="526" y="51"/>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2"/>
            <p:cNvSpPr/>
            <p:nvPr/>
          </p:nvSpPr>
          <p:spPr>
            <a:xfrm>
              <a:off x="4551062" y="2519714"/>
              <a:ext cx="126850" cy="78711"/>
            </a:xfrm>
            <a:custGeom>
              <a:avLst/>
              <a:gdLst/>
              <a:ahLst/>
              <a:cxnLst/>
              <a:rect l="l" t="t" r="r" b="b"/>
              <a:pathLst>
                <a:path w="4556" h="2827" extrusionOk="0">
                  <a:moveTo>
                    <a:pt x="4227" y="1"/>
                  </a:moveTo>
                  <a:cubicBezTo>
                    <a:pt x="4178" y="1"/>
                    <a:pt x="4129" y="13"/>
                    <a:pt x="4083" y="39"/>
                  </a:cubicBezTo>
                  <a:lnTo>
                    <a:pt x="185" y="2290"/>
                  </a:lnTo>
                  <a:cubicBezTo>
                    <a:pt x="47" y="2369"/>
                    <a:pt x="1" y="2545"/>
                    <a:pt x="80" y="2682"/>
                  </a:cubicBezTo>
                  <a:cubicBezTo>
                    <a:pt x="133" y="2775"/>
                    <a:pt x="230" y="2826"/>
                    <a:pt x="329" y="2826"/>
                  </a:cubicBezTo>
                  <a:cubicBezTo>
                    <a:pt x="378" y="2826"/>
                    <a:pt x="428" y="2814"/>
                    <a:pt x="473" y="2787"/>
                  </a:cubicBezTo>
                  <a:lnTo>
                    <a:pt x="4371" y="537"/>
                  </a:lnTo>
                  <a:cubicBezTo>
                    <a:pt x="4509" y="458"/>
                    <a:pt x="4555" y="282"/>
                    <a:pt x="4476" y="144"/>
                  </a:cubicBezTo>
                  <a:cubicBezTo>
                    <a:pt x="4423" y="52"/>
                    <a:pt x="4326" y="1"/>
                    <a:pt x="4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2"/>
            <p:cNvSpPr/>
            <p:nvPr/>
          </p:nvSpPr>
          <p:spPr>
            <a:xfrm>
              <a:off x="4539675" y="2532132"/>
              <a:ext cx="182508" cy="110841"/>
            </a:xfrm>
            <a:custGeom>
              <a:avLst/>
              <a:gdLst/>
              <a:ahLst/>
              <a:cxnLst/>
              <a:rect l="l" t="t" r="r" b="b"/>
              <a:pathLst>
                <a:path w="6555" h="3981" extrusionOk="0">
                  <a:moveTo>
                    <a:pt x="6227" y="1"/>
                  </a:moveTo>
                  <a:cubicBezTo>
                    <a:pt x="6178" y="1"/>
                    <a:pt x="6128" y="13"/>
                    <a:pt x="6083" y="40"/>
                  </a:cubicBezTo>
                  <a:lnTo>
                    <a:pt x="186" y="3444"/>
                  </a:lnTo>
                  <a:cubicBezTo>
                    <a:pt x="48" y="3523"/>
                    <a:pt x="0" y="3699"/>
                    <a:pt x="81" y="3837"/>
                  </a:cubicBezTo>
                  <a:cubicBezTo>
                    <a:pt x="133" y="3929"/>
                    <a:pt x="231" y="3981"/>
                    <a:pt x="329" y="3981"/>
                  </a:cubicBezTo>
                  <a:cubicBezTo>
                    <a:pt x="378" y="3981"/>
                    <a:pt x="428" y="3968"/>
                    <a:pt x="473" y="3941"/>
                  </a:cubicBezTo>
                  <a:lnTo>
                    <a:pt x="6370" y="537"/>
                  </a:lnTo>
                  <a:cubicBezTo>
                    <a:pt x="6507" y="458"/>
                    <a:pt x="6555" y="283"/>
                    <a:pt x="6475" y="145"/>
                  </a:cubicBezTo>
                  <a:cubicBezTo>
                    <a:pt x="6422" y="52"/>
                    <a:pt x="6326" y="1"/>
                    <a:pt x="6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2"/>
            <p:cNvSpPr/>
            <p:nvPr/>
          </p:nvSpPr>
          <p:spPr>
            <a:xfrm>
              <a:off x="4549865" y="2556995"/>
              <a:ext cx="195065" cy="118108"/>
            </a:xfrm>
            <a:custGeom>
              <a:avLst/>
              <a:gdLst/>
              <a:ahLst/>
              <a:cxnLst/>
              <a:rect l="l" t="t" r="r" b="b"/>
              <a:pathLst>
                <a:path w="7006" h="4242" extrusionOk="0">
                  <a:moveTo>
                    <a:pt x="6677" y="0"/>
                  </a:moveTo>
                  <a:cubicBezTo>
                    <a:pt x="6628" y="0"/>
                    <a:pt x="6578" y="13"/>
                    <a:pt x="6533" y="40"/>
                  </a:cubicBezTo>
                  <a:lnTo>
                    <a:pt x="184" y="3705"/>
                  </a:lnTo>
                  <a:cubicBezTo>
                    <a:pt x="46" y="3784"/>
                    <a:pt x="0" y="3960"/>
                    <a:pt x="79" y="4097"/>
                  </a:cubicBezTo>
                  <a:cubicBezTo>
                    <a:pt x="133" y="4189"/>
                    <a:pt x="229" y="4241"/>
                    <a:pt x="328" y="4241"/>
                  </a:cubicBezTo>
                  <a:cubicBezTo>
                    <a:pt x="377" y="4241"/>
                    <a:pt x="427" y="4229"/>
                    <a:pt x="472" y="4202"/>
                  </a:cubicBezTo>
                  <a:lnTo>
                    <a:pt x="6820" y="537"/>
                  </a:lnTo>
                  <a:cubicBezTo>
                    <a:pt x="6958" y="458"/>
                    <a:pt x="7006" y="282"/>
                    <a:pt x="6925" y="145"/>
                  </a:cubicBezTo>
                  <a:cubicBezTo>
                    <a:pt x="6872"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2"/>
            <p:cNvSpPr/>
            <p:nvPr/>
          </p:nvSpPr>
          <p:spPr>
            <a:xfrm>
              <a:off x="4566292" y="2585479"/>
              <a:ext cx="195092" cy="118108"/>
            </a:xfrm>
            <a:custGeom>
              <a:avLst/>
              <a:gdLst/>
              <a:ahLst/>
              <a:cxnLst/>
              <a:rect l="l" t="t" r="r" b="b"/>
              <a:pathLst>
                <a:path w="7007" h="4242" extrusionOk="0">
                  <a:moveTo>
                    <a:pt x="6677" y="0"/>
                  </a:moveTo>
                  <a:cubicBezTo>
                    <a:pt x="6628" y="0"/>
                    <a:pt x="6579" y="13"/>
                    <a:pt x="6534" y="39"/>
                  </a:cubicBezTo>
                  <a:lnTo>
                    <a:pt x="185" y="3705"/>
                  </a:lnTo>
                  <a:cubicBezTo>
                    <a:pt x="48" y="3784"/>
                    <a:pt x="0" y="3960"/>
                    <a:pt x="80" y="4098"/>
                  </a:cubicBezTo>
                  <a:cubicBezTo>
                    <a:pt x="133" y="4189"/>
                    <a:pt x="230" y="4242"/>
                    <a:pt x="330" y="4242"/>
                  </a:cubicBezTo>
                  <a:cubicBezTo>
                    <a:pt x="378" y="4242"/>
                    <a:pt x="427" y="4228"/>
                    <a:pt x="472" y="4203"/>
                  </a:cubicBezTo>
                  <a:lnTo>
                    <a:pt x="6821" y="538"/>
                  </a:lnTo>
                  <a:cubicBezTo>
                    <a:pt x="6958" y="458"/>
                    <a:pt x="7006" y="281"/>
                    <a:pt x="6927" y="145"/>
                  </a:cubicBezTo>
                  <a:cubicBezTo>
                    <a:pt x="6873"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2"/>
            <p:cNvSpPr/>
            <p:nvPr/>
          </p:nvSpPr>
          <p:spPr>
            <a:xfrm>
              <a:off x="4589012" y="2617610"/>
              <a:ext cx="182508" cy="110841"/>
            </a:xfrm>
            <a:custGeom>
              <a:avLst/>
              <a:gdLst/>
              <a:ahLst/>
              <a:cxnLst/>
              <a:rect l="l" t="t" r="r" b="b"/>
              <a:pathLst>
                <a:path w="6555" h="3981" extrusionOk="0">
                  <a:moveTo>
                    <a:pt x="6226" y="0"/>
                  </a:moveTo>
                  <a:cubicBezTo>
                    <a:pt x="6177" y="0"/>
                    <a:pt x="6128" y="12"/>
                    <a:pt x="6083" y="38"/>
                  </a:cubicBezTo>
                  <a:lnTo>
                    <a:pt x="186" y="3444"/>
                  </a:lnTo>
                  <a:cubicBezTo>
                    <a:pt x="48" y="3523"/>
                    <a:pt x="0" y="3699"/>
                    <a:pt x="81" y="3836"/>
                  </a:cubicBezTo>
                  <a:cubicBezTo>
                    <a:pt x="133" y="3928"/>
                    <a:pt x="230" y="3980"/>
                    <a:pt x="330" y="3980"/>
                  </a:cubicBezTo>
                  <a:cubicBezTo>
                    <a:pt x="378" y="3980"/>
                    <a:pt x="428" y="3967"/>
                    <a:pt x="474" y="3941"/>
                  </a:cubicBezTo>
                  <a:lnTo>
                    <a:pt x="6371" y="537"/>
                  </a:lnTo>
                  <a:cubicBezTo>
                    <a:pt x="6507" y="457"/>
                    <a:pt x="6555" y="281"/>
                    <a:pt x="6475" y="143"/>
                  </a:cubicBezTo>
                  <a:cubicBezTo>
                    <a:pt x="6422" y="52"/>
                    <a:pt x="6326"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2"/>
            <p:cNvSpPr/>
            <p:nvPr/>
          </p:nvSpPr>
          <p:spPr>
            <a:xfrm>
              <a:off x="4646118" y="2662158"/>
              <a:ext cx="114043" cy="71277"/>
            </a:xfrm>
            <a:custGeom>
              <a:avLst/>
              <a:gdLst/>
              <a:ahLst/>
              <a:cxnLst/>
              <a:rect l="l" t="t" r="r" b="b"/>
              <a:pathLst>
                <a:path w="4096" h="2560" extrusionOk="0">
                  <a:moveTo>
                    <a:pt x="3766" y="0"/>
                  </a:moveTo>
                  <a:cubicBezTo>
                    <a:pt x="3718" y="0"/>
                    <a:pt x="3668" y="13"/>
                    <a:pt x="3623" y="39"/>
                  </a:cubicBezTo>
                  <a:lnTo>
                    <a:pt x="185" y="2023"/>
                  </a:lnTo>
                  <a:cubicBezTo>
                    <a:pt x="48" y="2102"/>
                    <a:pt x="1" y="2279"/>
                    <a:pt x="80" y="2416"/>
                  </a:cubicBezTo>
                  <a:cubicBezTo>
                    <a:pt x="134" y="2508"/>
                    <a:pt x="230" y="2560"/>
                    <a:pt x="329" y="2560"/>
                  </a:cubicBezTo>
                  <a:cubicBezTo>
                    <a:pt x="379" y="2560"/>
                    <a:pt x="428" y="2547"/>
                    <a:pt x="473" y="2522"/>
                  </a:cubicBezTo>
                  <a:lnTo>
                    <a:pt x="3911" y="536"/>
                  </a:lnTo>
                  <a:cubicBezTo>
                    <a:pt x="4048" y="457"/>
                    <a:pt x="4095" y="281"/>
                    <a:pt x="4016" y="144"/>
                  </a:cubicBezTo>
                  <a:cubicBezTo>
                    <a:pt x="3963" y="52"/>
                    <a:pt x="386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2"/>
            <p:cNvSpPr/>
            <p:nvPr/>
          </p:nvSpPr>
          <p:spPr>
            <a:xfrm>
              <a:off x="4524194" y="2733297"/>
              <a:ext cx="245153" cy="245181"/>
            </a:xfrm>
            <a:custGeom>
              <a:avLst/>
              <a:gdLst/>
              <a:ahLst/>
              <a:cxnLst/>
              <a:rect l="l" t="t" r="r" b="b"/>
              <a:pathLst>
                <a:path w="8805" h="8806" extrusionOk="0">
                  <a:moveTo>
                    <a:pt x="4402" y="1"/>
                  </a:moveTo>
                  <a:cubicBezTo>
                    <a:pt x="1971" y="1"/>
                    <a:pt x="0" y="1972"/>
                    <a:pt x="0" y="4404"/>
                  </a:cubicBezTo>
                  <a:cubicBezTo>
                    <a:pt x="0" y="6835"/>
                    <a:pt x="1971" y="8806"/>
                    <a:pt x="4402" y="8806"/>
                  </a:cubicBezTo>
                  <a:cubicBezTo>
                    <a:pt x="6834" y="8806"/>
                    <a:pt x="8805" y="6835"/>
                    <a:pt x="8805" y="4404"/>
                  </a:cubicBezTo>
                  <a:cubicBezTo>
                    <a:pt x="8805" y="1972"/>
                    <a:pt x="6834" y="1"/>
                    <a:pt x="4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2"/>
            <p:cNvSpPr/>
            <p:nvPr/>
          </p:nvSpPr>
          <p:spPr>
            <a:xfrm>
              <a:off x="4524138" y="2733297"/>
              <a:ext cx="242898" cy="245181"/>
            </a:xfrm>
            <a:custGeom>
              <a:avLst/>
              <a:gdLst/>
              <a:ahLst/>
              <a:cxnLst/>
              <a:rect l="l" t="t" r="r" b="b"/>
              <a:pathLst>
                <a:path w="8724" h="8806" extrusionOk="0">
                  <a:moveTo>
                    <a:pt x="4404" y="1"/>
                  </a:moveTo>
                  <a:cubicBezTo>
                    <a:pt x="4271" y="1"/>
                    <a:pt x="4140" y="7"/>
                    <a:pt x="4011" y="19"/>
                  </a:cubicBezTo>
                  <a:cubicBezTo>
                    <a:pt x="3820" y="260"/>
                    <a:pt x="3512" y="696"/>
                    <a:pt x="3230" y="1318"/>
                  </a:cubicBezTo>
                  <a:cubicBezTo>
                    <a:pt x="2834" y="2193"/>
                    <a:pt x="2413" y="3617"/>
                    <a:pt x="2629" y="5472"/>
                  </a:cubicBezTo>
                  <a:cubicBezTo>
                    <a:pt x="2277" y="5397"/>
                    <a:pt x="1939" y="5289"/>
                    <a:pt x="1622" y="5152"/>
                  </a:cubicBezTo>
                  <a:cubicBezTo>
                    <a:pt x="1753" y="3699"/>
                    <a:pt x="862" y="2705"/>
                    <a:pt x="573" y="2424"/>
                  </a:cubicBezTo>
                  <a:cubicBezTo>
                    <a:pt x="556" y="2409"/>
                    <a:pt x="530" y="2390"/>
                    <a:pt x="498" y="2371"/>
                  </a:cubicBezTo>
                  <a:cubicBezTo>
                    <a:pt x="406" y="2549"/>
                    <a:pt x="325" y="2733"/>
                    <a:pt x="257" y="2923"/>
                  </a:cubicBezTo>
                  <a:cubicBezTo>
                    <a:pt x="529" y="3214"/>
                    <a:pt x="1059" y="3905"/>
                    <a:pt x="1059" y="4865"/>
                  </a:cubicBezTo>
                  <a:cubicBezTo>
                    <a:pt x="744" y="4677"/>
                    <a:pt x="456" y="4455"/>
                    <a:pt x="204" y="4204"/>
                  </a:cubicBezTo>
                  <a:cubicBezTo>
                    <a:pt x="172" y="4171"/>
                    <a:pt x="102" y="4103"/>
                    <a:pt x="18" y="4025"/>
                  </a:cubicBezTo>
                  <a:cubicBezTo>
                    <a:pt x="7" y="4149"/>
                    <a:pt x="1" y="4276"/>
                    <a:pt x="1" y="4404"/>
                  </a:cubicBezTo>
                  <a:cubicBezTo>
                    <a:pt x="1" y="4544"/>
                    <a:pt x="8" y="4682"/>
                    <a:pt x="22" y="4820"/>
                  </a:cubicBezTo>
                  <a:cubicBezTo>
                    <a:pt x="309" y="5073"/>
                    <a:pt x="633" y="5294"/>
                    <a:pt x="981" y="5481"/>
                  </a:cubicBezTo>
                  <a:cubicBezTo>
                    <a:pt x="889" y="5809"/>
                    <a:pt x="703" y="6081"/>
                    <a:pt x="426" y="6292"/>
                  </a:cubicBezTo>
                  <a:lnTo>
                    <a:pt x="708" y="6797"/>
                  </a:lnTo>
                  <a:cubicBezTo>
                    <a:pt x="718" y="6791"/>
                    <a:pt x="724" y="6787"/>
                    <a:pt x="729" y="6785"/>
                  </a:cubicBezTo>
                  <a:cubicBezTo>
                    <a:pt x="1108" y="6509"/>
                    <a:pt x="1369" y="6154"/>
                    <a:pt x="1508" y="5727"/>
                  </a:cubicBezTo>
                  <a:cubicBezTo>
                    <a:pt x="1891" y="5883"/>
                    <a:pt x="2299" y="6002"/>
                    <a:pt x="2721" y="6077"/>
                  </a:cubicBezTo>
                  <a:cubicBezTo>
                    <a:pt x="3005" y="7555"/>
                    <a:pt x="3613" y="8401"/>
                    <a:pt x="3966" y="8785"/>
                  </a:cubicBezTo>
                  <a:cubicBezTo>
                    <a:pt x="4110" y="8798"/>
                    <a:pt x="4256" y="8806"/>
                    <a:pt x="4404" y="8806"/>
                  </a:cubicBezTo>
                  <a:cubicBezTo>
                    <a:pt x="4557" y="8806"/>
                    <a:pt x="4710" y="8798"/>
                    <a:pt x="4859" y="8782"/>
                  </a:cubicBezTo>
                  <a:cubicBezTo>
                    <a:pt x="4737" y="8691"/>
                    <a:pt x="4624" y="8613"/>
                    <a:pt x="4578" y="8577"/>
                  </a:cubicBezTo>
                  <a:cubicBezTo>
                    <a:pt x="4568" y="8570"/>
                    <a:pt x="3709" y="7885"/>
                    <a:pt x="3326" y="6155"/>
                  </a:cubicBezTo>
                  <a:lnTo>
                    <a:pt x="3326" y="6155"/>
                  </a:lnTo>
                  <a:cubicBezTo>
                    <a:pt x="3506" y="6171"/>
                    <a:pt x="3690" y="6178"/>
                    <a:pt x="3876" y="6178"/>
                  </a:cubicBezTo>
                  <a:cubicBezTo>
                    <a:pt x="4265" y="6178"/>
                    <a:pt x="4648" y="6144"/>
                    <a:pt x="5018" y="6078"/>
                  </a:cubicBezTo>
                  <a:cubicBezTo>
                    <a:pt x="5362" y="6475"/>
                    <a:pt x="5858" y="6610"/>
                    <a:pt x="6376" y="6610"/>
                  </a:cubicBezTo>
                  <a:cubicBezTo>
                    <a:pt x="7181" y="6610"/>
                    <a:pt x="8042" y="6283"/>
                    <a:pt x="8469" y="6096"/>
                  </a:cubicBezTo>
                  <a:lnTo>
                    <a:pt x="8697" y="5382"/>
                  </a:lnTo>
                  <a:lnTo>
                    <a:pt x="8697" y="5382"/>
                  </a:lnTo>
                  <a:cubicBezTo>
                    <a:pt x="8601" y="5408"/>
                    <a:pt x="8519" y="5436"/>
                    <a:pt x="8477" y="5456"/>
                  </a:cubicBezTo>
                  <a:cubicBezTo>
                    <a:pt x="8461" y="5465"/>
                    <a:pt x="7310" y="6038"/>
                    <a:pt x="6375" y="6038"/>
                  </a:cubicBezTo>
                  <a:cubicBezTo>
                    <a:pt x="6138" y="6038"/>
                    <a:pt x="5915" y="6001"/>
                    <a:pt x="5728" y="5909"/>
                  </a:cubicBezTo>
                  <a:cubicBezTo>
                    <a:pt x="6181" y="5772"/>
                    <a:pt x="6610" y="5583"/>
                    <a:pt x="7005" y="5345"/>
                  </a:cubicBezTo>
                  <a:cubicBezTo>
                    <a:pt x="7771" y="4886"/>
                    <a:pt x="8370" y="4258"/>
                    <a:pt x="8724" y="3550"/>
                  </a:cubicBezTo>
                  <a:cubicBezTo>
                    <a:pt x="8663" y="3243"/>
                    <a:pt x="8571" y="2948"/>
                    <a:pt x="8451" y="2667"/>
                  </a:cubicBezTo>
                  <a:cubicBezTo>
                    <a:pt x="8396" y="2815"/>
                    <a:pt x="8352" y="2954"/>
                    <a:pt x="8336" y="3000"/>
                  </a:cubicBezTo>
                  <a:cubicBezTo>
                    <a:pt x="7899" y="4170"/>
                    <a:pt x="6730" y="5069"/>
                    <a:pt x="5287" y="5431"/>
                  </a:cubicBezTo>
                  <a:cubicBezTo>
                    <a:pt x="5209" y="5242"/>
                    <a:pt x="5194" y="5036"/>
                    <a:pt x="5243" y="4808"/>
                  </a:cubicBezTo>
                  <a:cubicBezTo>
                    <a:pt x="5362" y="4244"/>
                    <a:pt x="5862" y="3557"/>
                    <a:pt x="6688" y="2822"/>
                  </a:cubicBezTo>
                  <a:cubicBezTo>
                    <a:pt x="7331" y="2250"/>
                    <a:pt x="7947" y="1851"/>
                    <a:pt x="7957" y="1845"/>
                  </a:cubicBezTo>
                  <a:cubicBezTo>
                    <a:pt x="7963" y="1841"/>
                    <a:pt x="7970" y="1837"/>
                    <a:pt x="7977" y="1832"/>
                  </a:cubicBezTo>
                  <a:cubicBezTo>
                    <a:pt x="7864" y="1674"/>
                    <a:pt x="7741" y="1526"/>
                    <a:pt x="7608" y="1385"/>
                  </a:cubicBezTo>
                  <a:cubicBezTo>
                    <a:pt x="7276" y="1605"/>
                    <a:pt x="5007" y="3146"/>
                    <a:pt x="4681" y="4688"/>
                  </a:cubicBezTo>
                  <a:cubicBezTo>
                    <a:pt x="4616" y="4991"/>
                    <a:pt x="4628" y="5277"/>
                    <a:pt x="4715" y="5543"/>
                  </a:cubicBezTo>
                  <a:cubicBezTo>
                    <a:pt x="4442" y="5582"/>
                    <a:pt x="4161" y="5604"/>
                    <a:pt x="3876" y="5604"/>
                  </a:cubicBezTo>
                  <a:cubicBezTo>
                    <a:pt x="3654" y="5604"/>
                    <a:pt x="3435" y="5592"/>
                    <a:pt x="3221" y="5569"/>
                  </a:cubicBezTo>
                  <a:cubicBezTo>
                    <a:pt x="3218" y="5550"/>
                    <a:pt x="3216" y="5533"/>
                    <a:pt x="3213" y="5516"/>
                  </a:cubicBezTo>
                  <a:cubicBezTo>
                    <a:pt x="2985" y="3750"/>
                    <a:pt x="3376" y="2401"/>
                    <a:pt x="3744" y="1580"/>
                  </a:cubicBezTo>
                  <a:cubicBezTo>
                    <a:pt x="4142" y="693"/>
                    <a:pt x="4601" y="212"/>
                    <a:pt x="4610" y="202"/>
                  </a:cubicBezTo>
                  <a:cubicBezTo>
                    <a:pt x="4638" y="173"/>
                    <a:pt x="4711" y="106"/>
                    <a:pt x="4800" y="19"/>
                  </a:cubicBezTo>
                  <a:cubicBezTo>
                    <a:pt x="4670" y="7"/>
                    <a:pt x="4538" y="1"/>
                    <a:pt x="4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2"/>
          <p:cNvGrpSpPr/>
          <p:nvPr/>
        </p:nvGrpSpPr>
        <p:grpSpPr>
          <a:xfrm>
            <a:off x="7596678" y="3565183"/>
            <a:ext cx="605073" cy="534278"/>
            <a:chOff x="5045915" y="3153558"/>
            <a:chExt cx="535273" cy="472687"/>
          </a:xfrm>
        </p:grpSpPr>
        <p:sp>
          <p:nvSpPr>
            <p:cNvPr id="3382" name="Google Shape;3382;p62"/>
            <p:cNvSpPr/>
            <p:nvPr/>
          </p:nvSpPr>
          <p:spPr>
            <a:xfrm>
              <a:off x="5045915" y="3468685"/>
              <a:ext cx="178387" cy="157561"/>
            </a:xfrm>
            <a:custGeom>
              <a:avLst/>
              <a:gdLst/>
              <a:ahLst/>
              <a:cxnLst/>
              <a:rect l="l" t="t" r="r" b="b"/>
              <a:pathLst>
                <a:path w="6407" h="5659" extrusionOk="0">
                  <a:moveTo>
                    <a:pt x="2830" y="0"/>
                  </a:moveTo>
                  <a:cubicBezTo>
                    <a:pt x="1270" y="0"/>
                    <a:pt x="1" y="1269"/>
                    <a:pt x="1" y="2829"/>
                  </a:cubicBezTo>
                  <a:cubicBezTo>
                    <a:pt x="1" y="4390"/>
                    <a:pt x="1270" y="5658"/>
                    <a:pt x="2830" y="5658"/>
                  </a:cubicBezTo>
                  <a:lnTo>
                    <a:pt x="6406" y="5658"/>
                  </a:lnTo>
                  <a:lnTo>
                    <a:pt x="6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2"/>
            <p:cNvSpPr/>
            <p:nvPr/>
          </p:nvSpPr>
          <p:spPr>
            <a:xfrm>
              <a:off x="5140804" y="3491238"/>
              <a:ext cx="412375" cy="112456"/>
            </a:xfrm>
            <a:custGeom>
              <a:avLst/>
              <a:gdLst/>
              <a:ahLst/>
              <a:cxnLst/>
              <a:rect l="l" t="t" r="r" b="b"/>
              <a:pathLst>
                <a:path w="14811" h="4039" extrusionOk="0">
                  <a:moveTo>
                    <a:pt x="2020" y="0"/>
                  </a:moveTo>
                  <a:cubicBezTo>
                    <a:pt x="905" y="0"/>
                    <a:pt x="0" y="904"/>
                    <a:pt x="0" y="2019"/>
                  </a:cubicBezTo>
                  <a:cubicBezTo>
                    <a:pt x="0" y="3135"/>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2"/>
            <p:cNvSpPr/>
            <p:nvPr/>
          </p:nvSpPr>
          <p:spPr>
            <a:xfrm>
              <a:off x="5407261" y="3548037"/>
              <a:ext cx="57161" cy="16149"/>
            </a:xfrm>
            <a:custGeom>
              <a:avLst/>
              <a:gdLst/>
              <a:ahLst/>
              <a:cxnLst/>
              <a:rect l="l" t="t" r="r" b="b"/>
              <a:pathLst>
                <a:path w="2053" h="580" extrusionOk="0">
                  <a:moveTo>
                    <a:pt x="290" y="1"/>
                  </a:moveTo>
                  <a:cubicBezTo>
                    <a:pt x="130" y="1"/>
                    <a:pt x="1" y="130"/>
                    <a:pt x="1" y="291"/>
                  </a:cubicBezTo>
                  <a:cubicBezTo>
                    <a:pt x="1" y="451"/>
                    <a:pt x="130" y="580"/>
                    <a:pt x="290" y="580"/>
                  </a:cubicBezTo>
                  <a:lnTo>
                    <a:pt x="1763" y="580"/>
                  </a:lnTo>
                  <a:cubicBezTo>
                    <a:pt x="1923" y="580"/>
                    <a:pt x="2052" y="451"/>
                    <a:pt x="2052" y="291"/>
                  </a:cubicBezTo>
                  <a:cubicBezTo>
                    <a:pt x="2052" y="130"/>
                    <a:pt x="1923" y="1"/>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2"/>
            <p:cNvSpPr/>
            <p:nvPr/>
          </p:nvSpPr>
          <p:spPr>
            <a:xfrm>
              <a:off x="5143560" y="3548037"/>
              <a:ext cx="238415" cy="16149"/>
            </a:xfrm>
            <a:custGeom>
              <a:avLst/>
              <a:gdLst/>
              <a:ahLst/>
              <a:cxnLst/>
              <a:rect l="l" t="t" r="r" b="b"/>
              <a:pathLst>
                <a:path w="8563" h="580" extrusionOk="0">
                  <a:moveTo>
                    <a:pt x="290" y="1"/>
                  </a:moveTo>
                  <a:cubicBezTo>
                    <a:pt x="129" y="1"/>
                    <a:pt x="0" y="130"/>
                    <a:pt x="0" y="291"/>
                  </a:cubicBezTo>
                  <a:cubicBezTo>
                    <a:pt x="0" y="451"/>
                    <a:pt x="129" y="580"/>
                    <a:pt x="290" y="580"/>
                  </a:cubicBezTo>
                  <a:lnTo>
                    <a:pt x="8272" y="580"/>
                  </a:lnTo>
                  <a:cubicBezTo>
                    <a:pt x="8432" y="580"/>
                    <a:pt x="8562" y="451"/>
                    <a:pt x="8562" y="291"/>
                  </a:cubicBezTo>
                  <a:cubicBezTo>
                    <a:pt x="8562" y="130"/>
                    <a:pt x="8432" y="1"/>
                    <a:pt x="8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2"/>
            <p:cNvSpPr/>
            <p:nvPr/>
          </p:nvSpPr>
          <p:spPr>
            <a:xfrm>
              <a:off x="5515375" y="3491238"/>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2"/>
            <p:cNvSpPr/>
            <p:nvPr/>
          </p:nvSpPr>
          <p:spPr>
            <a:xfrm>
              <a:off x="5112794" y="3468685"/>
              <a:ext cx="468394" cy="157561"/>
            </a:xfrm>
            <a:custGeom>
              <a:avLst/>
              <a:gdLst/>
              <a:ahLst/>
              <a:cxnLst/>
              <a:rect l="l" t="t" r="r" b="b"/>
              <a:pathLst>
                <a:path w="16823" h="5659" extrusionOk="0">
                  <a:moveTo>
                    <a:pt x="2830" y="0"/>
                  </a:moveTo>
                  <a:cubicBezTo>
                    <a:pt x="1269" y="0"/>
                    <a:pt x="0" y="1269"/>
                    <a:pt x="0" y="2829"/>
                  </a:cubicBezTo>
                  <a:cubicBezTo>
                    <a:pt x="0" y="4390"/>
                    <a:pt x="1269" y="5658"/>
                    <a:pt x="2830" y="5658"/>
                  </a:cubicBezTo>
                  <a:lnTo>
                    <a:pt x="16123" y="5658"/>
                  </a:lnTo>
                  <a:cubicBezTo>
                    <a:pt x="16509" y="5658"/>
                    <a:pt x="16823" y="5345"/>
                    <a:pt x="16823" y="4958"/>
                  </a:cubicBezTo>
                  <a:cubicBezTo>
                    <a:pt x="16823" y="4572"/>
                    <a:pt x="16509" y="4258"/>
                    <a:pt x="16123" y="4258"/>
                  </a:cubicBezTo>
                  <a:lnTo>
                    <a:pt x="2830" y="4258"/>
                  </a:lnTo>
                  <a:cubicBezTo>
                    <a:pt x="2042" y="4258"/>
                    <a:pt x="1400" y="3617"/>
                    <a:pt x="1400" y="2829"/>
                  </a:cubicBezTo>
                  <a:cubicBezTo>
                    <a:pt x="1400" y="2041"/>
                    <a:pt x="2042" y="1400"/>
                    <a:pt x="2830" y="1400"/>
                  </a:cubicBezTo>
                  <a:lnTo>
                    <a:pt x="16123" y="1400"/>
                  </a:lnTo>
                  <a:cubicBezTo>
                    <a:pt x="16509" y="1400"/>
                    <a:pt x="16823" y="1087"/>
                    <a:pt x="16823" y="700"/>
                  </a:cubicBezTo>
                  <a:cubicBezTo>
                    <a:pt x="16823" y="314"/>
                    <a:pt x="16509" y="0"/>
                    <a:pt x="1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2"/>
            <p:cNvSpPr/>
            <p:nvPr/>
          </p:nvSpPr>
          <p:spPr>
            <a:xfrm>
              <a:off x="5045915" y="3311122"/>
              <a:ext cx="199909" cy="157561"/>
            </a:xfrm>
            <a:custGeom>
              <a:avLst/>
              <a:gdLst/>
              <a:ahLst/>
              <a:cxnLst/>
              <a:rect l="l" t="t" r="r" b="b"/>
              <a:pathLst>
                <a:path w="7180" h="5659" extrusionOk="0">
                  <a:moveTo>
                    <a:pt x="2830" y="0"/>
                  </a:moveTo>
                  <a:cubicBezTo>
                    <a:pt x="1270" y="0"/>
                    <a:pt x="1" y="1269"/>
                    <a:pt x="1" y="2830"/>
                  </a:cubicBezTo>
                  <a:cubicBezTo>
                    <a:pt x="1" y="4390"/>
                    <a:pt x="1270" y="5658"/>
                    <a:pt x="2830" y="5658"/>
                  </a:cubicBezTo>
                  <a:lnTo>
                    <a:pt x="7180" y="5658"/>
                  </a:lnTo>
                  <a:lnTo>
                    <a:pt x="7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2"/>
            <p:cNvSpPr/>
            <p:nvPr/>
          </p:nvSpPr>
          <p:spPr>
            <a:xfrm>
              <a:off x="5140804" y="3333674"/>
              <a:ext cx="412375" cy="112456"/>
            </a:xfrm>
            <a:custGeom>
              <a:avLst/>
              <a:gdLst/>
              <a:ahLst/>
              <a:cxnLst/>
              <a:rect l="l" t="t" r="r" b="b"/>
              <a:pathLst>
                <a:path w="14811" h="4039" extrusionOk="0">
                  <a:moveTo>
                    <a:pt x="2020" y="0"/>
                  </a:moveTo>
                  <a:cubicBezTo>
                    <a:pt x="905" y="0"/>
                    <a:pt x="0" y="904"/>
                    <a:pt x="0" y="2020"/>
                  </a:cubicBezTo>
                  <a:cubicBezTo>
                    <a:pt x="0" y="3134"/>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2"/>
            <p:cNvSpPr/>
            <p:nvPr/>
          </p:nvSpPr>
          <p:spPr>
            <a:xfrm>
              <a:off x="5515375" y="3333674"/>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2"/>
            <p:cNvSpPr/>
            <p:nvPr/>
          </p:nvSpPr>
          <p:spPr>
            <a:xfrm>
              <a:off x="5112794" y="3311122"/>
              <a:ext cx="468394" cy="157589"/>
            </a:xfrm>
            <a:custGeom>
              <a:avLst/>
              <a:gdLst/>
              <a:ahLst/>
              <a:cxnLst/>
              <a:rect l="l" t="t" r="r" b="b"/>
              <a:pathLst>
                <a:path w="16823" h="5660" extrusionOk="0">
                  <a:moveTo>
                    <a:pt x="2830" y="0"/>
                  </a:moveTo>
                  <a:cubicBezTo>
                    <a:pt x="1269" y="0"/>
                    <a:pt x="0" y="1269"/>
                    <a:pt x="0" y="2830"/>
                  </a:cubicBezTo>
                  <a:cubicBezTo>
                    <a:pt x="0" y="4390"/>
                    <a:pt x="1269" y="5659"/>
                    <a:pt x="2830" y="5659"/>
                  </a:cubicBezTo>
                  <a:lnTo>
                    <a:pt x="16123" y="5659"/>
                  </a:lnTo>
                  <a:cubicBezTo>
                    <a:pt x="16509" y="5659"/>
                    <a:pt x="16823" y="5345"/>
                    <a:pt x="16823" y="4958"/>
                  </a:cubicBezTo>
                  <a:cubicBezTo>
                    <a:pt x="16823" y="4571"/>
                    <a:pt x="16509" y="4258"/>
                    <a:pt x="16123" y="4258"/>
                  </a:cubicBezTo>
                  <a:lnTo>
                    <a:pt x="2830" y="4258"/>
                  </a:lnTo>
                  <a:cubicBezTo>
                    <a:pt x="2042" y="4258"/>
                    <a:pt x="1400" y="3618"/>
                    <a:pt x="1400" y="2830"/>
                  </a:cubicBezTo>
                  <a:cubicBezTo>
                    <a:pt x="1400" y="2042"/>
                    <a:pt x="2042" y="1400"/>
                    <a:pt x="2830" y="1400"/>
                  </a:cubicBezTo>
                  <a:lnTo>
                    <a:pt x="16123" y="1400"/>
                  </a:lnTo>
                  <a:cubicBezTo>
                    <a:pt x="16509" y="1400"/>
                    <a:pt x="16823" y="1087"/>
                    <a:pt x="16823" y="700"/>
                  </a:cubicBezTo>
                  <a:cubicBezTo>
                    <a:pt x="16823" y="314"/>
                    <a:pt x="16509" y="0"/>
                    <a:pt x="16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2"/>
            <p:cNvSpPr/>
            <p:nvPr/>
          </p:nvSpPr>
          <p:spPr>
            <a:xfrm>
              <a:off x="5095476" y="3153558"/>
              <a:ext cx="178359" cy="157589"/>
            </a:xfrm>
            <a:custGeom>
              <a:avLst/>
              <a:gdLst/>
              <a:ahLst/>
              <a:cxnLst/>
              <a:rect l="l" t="t" r="r" b="b"/>
              <a:pathLst>
                <a:path w="6406" h="5660" extrusionOk="0">
                  <a:moveTo>
                    <a:pt x="2830" y="0"/>
                  </a:moveTo>
                  <a:cubicBezTo>
                    <a:pt x="1270" y="0"/>
                    <a:pt x="0" y="1270"/>
                    <a:pt x="0" y="2830"/>
                  </a:cubicBezTo>
                  <a:cubicBezTo>
                    <a:pt x="0" y="4390"/>
                    <a:pt x="1270" y="5659"/>
                    <a:pt x="2830" y="5659"/>
                  </a:cubicBezTo>
                  <a:lnTo>
                    <a:pt x="6406" y="5659"/>
                  </a:lnTo>
                  <a:lnTo>
                    <a:pt x="6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2"/>
            <p:cNvSpPr/>
            <p:nvPr/>
          </p:nvSpPr>
          <p:spPr>
            <a:xfrm>
              <a:off x="5190336" y="3176083"/>
              <a:ext cx="326203" cy="112512"/>
            </a:xfrm>
            <a:custGeom>
              <a:avLst/>
              <a:gdLst/>
              <a:ahLst/>
              <a:cxnLst/>
              <a:rect l="l" t="t" r="r" b="b"/>
              <a:pathLst>
                <a:path w="11716" h="4041" extrusionOk="0">
                  <a:moveTo>
                    <a:pt x="2021" y="1"/>
                  </a:moveTo>
                  <a:cubicBezTo>
                    <a:pt x="906" y="1"/>
                    <a:pt x="1" y="905"/>
                    <a:pt x="1" y="2021"/>
                  </a:cubicBezTo>
                  <a:cubicBezTo>
                    <a:pt x="1" y="3135"/>
                    <a:pt x="906" y="4040"/>
                    <a:pt x="2021" y="4040"/>
                  </a:cubicBezTo>
                  <a:lnTo>
                    <a:pt x="11716" y="4040"/>
                  </a:lnTo>
                  <a:lnTo>
                    <a:pt x="1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2"/>
            <p:cNvSpPr/>
            <p:nvPr/>
          </p:nvSpPr>
          <p:spPr>
            <a:xfrm>
              <a:off x="5478762" y="3176083"/>
              <a:ext cx="37810" cy="112512"/>
            </a:xfrm>
            <a:custGeom>
              <a:avLst/>
              <a:gdLst/>
              <a:ahLst/>
              <a:cxnLst/>
              <a:rect l="l" t="t" r="r" b="b"/>
              <a:pathLst>
                <a:path w="1358" h="4041" extrusionOk="0">
                  <a:moveTo>
                    <a:pt x="0" y="1"/>
                  </a:moveTo>
                  <a:lnTo>
                    <a:pt x="0" y="4040"/>
                  </a:lnTo>
                  <a:lnTo>
                    <a:pt x="1358" y="4040"/>
                  </a:lnTo>
                  <a:lnTo>
                    <a:pt x="1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2"/>
            <p:cNvSpPr/>
            <p:nvPr/>
          </p:nvSpPr>
          <p:spPr>
            <a:xfrm>
              <a:off x="5162326" y="3153558"/>
              <a:ext cx="382250" cy="157589"/>
            </a:xfrm>
            <a:custGeom>
              <a:avLst/>
              <a:gdLst/>
              <a:ahLst/>
              <a:cxnLst/>
              <a:rect l="l" t="t" r="r" b="b"/>
              <a:pathLst>
                <a:path w="13729" h="5660" extrusionOk="0">
                  <a:moveTo>
                    <a:pt x="2829" y="0"/>
                  </a:moveTo>
                  <a:cubicBezTo>
                    <a:pt x="1269" y="0"/>
                    <a:pt x="1" y="1270"/>
                    <a:pt x="1" y="2830"/>
                  </a:cubicBezTo>
                  <a:cubicBezTo>
                    <a:pt x="1" y="4390"/>
                    <a:pt x="1269" y="5659"/>
                    <a:pt x="2829" y="5659"/>
                  </a:cubicBezTo>
                  <a:lnTo>
                    <a:pt x="13029" y="5659"/>
                  </a:lnTo>
                  <a:cubicBezTo>
                    <a:pt x="13416" y="5659"/>
                    <a:pt x="13729" y="5346"/>
                    <a:pt x="13729" y="4959"/>
                  </a:cubicBezTo>
                  <a:cubicBezTo>
                    <a:pt x="13729" y="4571"/>
                    <a:pt x="13416" y="4258"/>
                    <a:pt x="13029" y="4258"/>
                  </a:cubicBezTo>
                  <a:lnTo>
                    <a:pt x="2829" y="4258"/>
                  </a:lnTo>
                  <a:cubicBezTo>
                    <a:pt x="2041" y="4258"/>
                    <a:pt x="1401" y="3618"/>
                    <a:pt x="1401" y="2830"/>
                  </a:cubicBezTo>
                  <a:cubicBezTo>
                    <a:pt x="1401" y="2042"/>
                    <a:pt x="2041" y="1400"/>
                    <a:pt x="2829" y="1400"/>
                  </a:cubicBezTo>
                  <a:lnTo>
                    <a:pt x="13029" y="1400"/>
                  </a:lnTo>
                  <a:cubicBezTo>
                    <a:pt x="13416" y="1400"/>
                    <a:pt x="13729" y="1087"/>
                    <a:pt x="13729" y="700"/>
                  </a:cubicBezTo>
                  <a:cubicBezTo>
                    <a:pt x="13729" y="313"/>
                    <a:pt x="13416" y="0"/>
                    <a:pt x="13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2"/>
            <p:cNvSpPr/>
            <p:nvPr/>
          </p:nvSpPr>
          <p:spPr>
            <a:xfrm>
              <a:off x="5322813" y="3219491"/>
              <a:ext cx="193756" cy="16149"/>
            </a:xfrm>
            <a:custGeom>
              <a:avLst/>
              <a:gdLst/>
              <a:ahLst/>
              <a:cxnLst/>
              <a:rect l="l" t="t" r="r" b="b"/>
              <a:pathLst>
                <a:path w="6959" h="580" extrusionOk="0">
                  <a:moveTo>
                    <a:pt x="291" y="1"/>
                  </a:moveTo>
                  <a:cubicBezTo>
                    <a:pt x="131" y="1"/>
                    <a:pt x="1" y="130"/>
                    <a:pt x="1" y="290"/>
                  </a:cubicBezTo>
                  <a:cubicBezTo>
                    <a:pt x="1" y="451"/>
                    <a:pt x="131" y="580"/>
                    <a:pt x="291" y="580"/>
                  </a:cubicBezTo>
                  <a:lnTo>
                    <a:pt x="6959" y="580"/>
                  </a:lnTo>
                  <a:lnTo>
                    <a:pt x="6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2"/>
            <p:cNvSpPr/>
            <p:nvPr/>
          </p:nvSpPr>
          <p:spPr>
            <a:xfrm>
              <a:off x="5248918" y="3219491"/>
              <a:ext cx="55212" cy="16149"/>
            </a:xfrm>
            <a:custGeom>
              <a:avLst/>
              <a:gdLst/>
              <a:ahLst/>
              <a:cxnLst/>
              <a:rect l="l" t="t" r="r" b="b"/>
              <a:pathLst>
                <a:path w="1983" h="580" extrusionOk="0">
                  <a:moveTo>
                    <a:pt x="291" y="1"/>
                  </a:moveTo>
                  <a:cubicBezTo>
                    <a:pt x="130" y="1"/>
                    <a:pt x="1" y="130"/>
                    <a:pt x="1" y="290"/>
                  </a:cubicBezTo>
                  <a:cubicBezTo>
                    <a:pt x="1" y="451"/>
                    <a:pt x="130" y="580"/>
                    <a:pt x="291" y="580"/>
                  </a:cubicBezTo>
                  <a:lnTo>
                    <a:pt x="1692" y="580"/>
                  </a:lnTo>
                  <a:cubicBezTo>
                    <a:pt x="1853" y="580"/>
                    <a:pt x="1983" y="451"/>
                    <a:pt x="1983" y="290"/>
                  </a:cubicBezTo>
                  <a:cubicBezTo>
                    <a:pt x="1983" y="130"/>
                    <a:pt x="1853" y="1"/>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2"/>
            <p:cNvSpPr/>
            <p:nvPr/>
          </p:nvSpPr>
          <p:spPr>
            <a:xfrm>
              <a:off x="5313542" y="3307530"/>
              <a:ext cx="165997" cy="77597"/>
            </a:xfrm>
            <a:custGeom>
              <a:avLst/>
              <a:gdLst/>
              <a:ahLst/>
              <a:cxnLst/>
              <a:rect l="l" t="t" r="r" b="b"/>
              <a:pathLst>
                <a:path w="5962" h="2787" extrusionOk="0">
                  <a:moveTo>
                    <a:pt x="2980" y="0"/>
                  </a:moveTo>
                  <a:cubicBezTo>
                    <a:pt x="2861" y="0"/>
                    <a:pt x="2742" y="46"/>
                    <a:pt x="2651" y="136"/>
                  </a:cubicBezTo>
                  <a:lnTo>
                    <a:pt x="1" y="2787"/>
                  </a:lnTo>
                  <a:lnTo>
                    <a:pt x="5961" y="2787"/>
                  </a:lnTo>
                  <a:lnTo>
                    <a:pt x="3311" y="136"/>
                  </a:lnTo>
                  <a:cubicBezTo>
                    <a:pt x="3219" y="46"/>
                    <a:pt x="3100"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2"/>
            <p:cNvSpPr/>
            <p:nvPr/>
          </p:nvSpPr>
          <p:spPr>
            <a:xfrm>
              <a:off x="5199385" y="3377026"/>
              <a:ext cx="353795" cy="16204"/>
            </a:xfrm>
            <a:custGeom>
              <a:avLst/>
              <a:gdLst/>
              <a:ahLst/>
              <a:cxnLst/>
              <a:rect l="l" t="t" r="r" b="b"/>
              <a:pathLst>
                <a:path w="12707" h="582" extrusionOk="0">
                  <a:moveTo>
                    <a:pt x="291" y="1"/>
                  </a:moveTo>
                  <a:cubicBezTo>
                    <a:pt x="130" y="1"/>
                    <a:pt x="0" y="131"/>
                    <a:pt x="0" y="291"/>
                  </a:cubicBezTo>
                  <a:cubicBezTo>
                    <a:pt x="0" y="452"/>
                    <a:pt x="130" y="581"/>
                    <a:pt x="291" y="581"/>
                  </a:cubicBezTo>
                  <a:lnTo>
                    <a:pt x="12707" y="581"/>
                  </a:lnTo>
                  <a:lnTo>
                    <a:pt x="127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62"/>
          <p:cNvGrpSpPr/>
          <p:nvPr/>
        </p:nvGrpSpPr>
        <p:grpSpPr>
          <a:xfrm>
            <a:off x="1030087" y="3529782"/>
            <a:ext cx="605072" cy="605081"/>
            <a:chOff x="1258633" y="3930739"/>
            <a:chExt cx="535272" cy="535328"/>
          </a:xfrm>
        </p:grpSpPr>
        <p:sp>
          <p:nvSpPr>
            <p:cNvPr id="3401" name="Google Shape;3401;p62"/>
            <p:cNvSpPr/>
            <p:nvPr/>
          </p:nvSpPr>
          <p:spPr>
            <a:xfrm>
              <a:off x="1258633" y="3930739"/>
              <a:ext cx="535272" cy="535328"/>
            </a:xfrm>
            <a:custGeom>
              <a:avLst/>
              <a:gdLst/>
              <a:ahLst/>
              <a:cxnLst/>
              <a:rect l="l" t="t" r="r" b="b"/>
              <a:pathLst>
                <a:path w="19225" h="19227" extrusionOk="0">
                  <a:moveTo>
                    <a:pt x="579" y="1"/>
                  </a:moveTo>
                  <a:cubicBezTo>
                    <a:pt x="260" y="1"/>
                    <a:pt x="0" y="261"/>
                    <a:pt x="0" y="582"/>
                  </a:cubicBezTo>
                  <a:lnTo>
                    <a:pt x="0" y="18646"/>
                  </a:lnTo>
                  <a:cubicBezTo>
                    <a:pt x="0" y="18966"/>
                    <a:pt x="260" y="19226"/>
                    <a:pt x="579" y="19226"/>
                  </a:cubicBezTo>
                  <a:lnTo>
                    <a:pt x="18644" y="19226"/>
                  </a:lnTo>
                  <a:cubicBezTo>
                    <a:pt x="18964" y="19226"/>
                    <a:pt x="19224" y="18966"/>
                    <a:pt x="19224" y="18646"/>
                  </a:cubicBezTo>
                  <a:lnTo>
                    <a:pt x="19224" y="582"/>
                  </a:lnTo>
                  <a:cubicBezTo>
                    <a:pt x="19224" y="261"/>
                    <a:pt x="18964" y="1"/>
                    <a:pt x="18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2"/>
            <p:cNvSpPr/>
            <p:nvPr/>
          </p:nvSpPr>
          <p:spPr>
            <a:xfrm>
              <a:off x="1296305" y="3968438"/>
              <a:ext cx="459902" cy="459930"/>
            </a:xfrm>
            <a:custGeom>
              <a:avLst/>
              <a:gdLst/>
              <a:ahLst/>
              <a:cxnLst/>
              <a:rect l="l" t="t" r="r" b="b"/>
              <a:pathLst>
                <a:path w="16518" h="16519" extrusionOk="0">
                  <a:moveTo>
                    <a:pt x="375" y="1"/>
                  </a:moveTo>
                  <a:cubicBezTo>
                    <a:pt x="168" y="1"/>
                    <a:pt x="1" y="169"/>
                    <a:pt x="1" y="376"/>
                  </a:cubicBezTo>
                  <a:lnTo>
                    <a:pt x="1" y="16143"/>
                  </a:lnTo>
                  <a:cubicBezTo>
                    <a:pt x="1" y="16350"/>
                    <a:pt x="168" y="16518"/>
                    <a:pt x="375" y="16518"/>
                  </a:cubicBezTo>
                  <a:lnTo>
                    <a:pt x="16142" y="16518"/>
                  </a:lnTo>
                  <a:cubicBezTo>
                    <a:pt x="16349" y="16518"/>
                    <a:pt x="16517" y="16350"/>
                    <a:pt x="16517" y="16143"/>
                  </a:cubicBezTo>
                  <a:lnTo>
                    <a:pt x="16517" y="376"/>
                  </a:lnTo>
                  <a:cubicBezTo>
                    <a:pt x="16517" y="169"/>
                    <a:pt x="16349" y="1"/>
                    <a:pt x="16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2"/>
            <p:cNvSpPr/>
            <p:nvPr/>
          </p:nvSpPr>
          <p:spPr>
            <a:xfrm>
              <a:off x="1296305" y="3968438"/>
              <a:ext cx="459902" cy="459930"/>
            </a:xfrm>
            <a:custGeom>
              <a:avLst/>
              <a:gdLst/>
              <a:ahLst/>
              <a:cxnLst/>
              <a:rect l="l" t="t" r="r" b="b"/>
              <a:pathLst>
                <a:path w="16518" h="16519" extrusionOk="0">
                  <a:moveTo>
                    <a:pt x="7969" y="1"/>
                  </a:moveTo>
                  <a:lnTo>
                    <a:pt x="7969" y="7970"/>
                  </a:lnTo>
                  <a:lnTo>
                    <a:pt x="1" y="7970"/>
                  </a:lnTo>
                  <a:lnTo>
                    <a:pt x="1" y="8549"/>
                  </a:lnTo>
                  <a:lnTo>
                    <a:pt x="7969" y="8549"/>
                  </a:lnTo>
                  <a:lnTo>
                    <a:pt x="7969" y="16518"/>
                  </a:lnTo>
                  <a:lnTo>
                    <a:pt x="8549" y="16518"/>
                  </a:lnTo>
                  <a:lnTo>
                    <a:pt x="8549" y="8549"/>
                  </a:lnTo>
                  <a:lnTo>
                    <a:pt x="16517" y="8549"/>
                  </a:lnTo>
                  <a:lnTo>
                    <a:pt x="16517" y="7970"/>
                  </a:lnTo>
                  <a:lnTo>
                    <a:pt x="8549" y="7970"/>
                  </a:lnTo>
                  <a:lnTo>
                    <a:pt x="8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2"/>
            <p:cNvSpPr/>
            <p:nvPr/>
          </p:nvSpPr>
          <p:spPr>
            <a:xfrm>
              <a:off x="1347341" y="4019530"/>
              <a:ext cx="127881" cy="127881"/>
            </a:xfrm>
            <a:custGeom>
              <a:avLst/>
              <a:gdLst/>
              <a:ahLst/>
              <a:cxnLst/>
              <a:rect l="l" t="t" r="r" b="b"/>
              <a:pathLst>
                <a:path w="4593" h="4593" extrusionOk="0">
                  <a:moveTo>
                    <a:pt x="2035" y="0"/>
                  </a:moveTo>
                  <a:cubicBezTo>
                    <a:pt x="1802" y="0"/>
                    <a:pt x="1612" y="189"/>
                    <a:pt x="1612" y="422"/>
                  </a:cubicBezTo>
                  <a:lnTo>
                    <a:pt x="1612" y="1610"/>
                  </a:lnTo>
                  <a:lnTo>
                    <a:pt x="423" y="1610"/>
                  </a:lnTo>
                  <a:cubicBezTo>
                    <a:pt x="190" y="1610"/>
                    <a:pt x="1" y="1799"/>
                    <a:pt x="1" y="2032"/>
                  </a:cubicBezTo>
                  <a:lnTo>
                    <a:pt x="1" y="2558"/>
                  </a:lnTo>
                  <a:cubicBezTo>
                    <a:pt x="1" y="2791"/>
                    <a:pt x="190" y="2980"/>
                    <a:pt x="423" y="2980"/>
                  </a:cubicBezTo>
                  <a:lnTo>
                    <a:pt x="1612" y="2981"/>
                  </a:lnTo>
                  <a:lnTo>
                    <a:pt x="1611" y="4169"/>
                  </a:lnTo>
                  <a:cubicBezTo>
                    <a:pt x="1611" y="4403"/>
                    <a:pt x="1800" y="4592"/>
                    <a:pt x="2034" y="4592"/>
                  </a:cubicBezTo>
                  <a:lnTo>
                    <a:pt x="2559" y="4592"/>
                  </a:lnTo>
                  <a:cubicBezTo>
                    <a:pt x="2793" y="4592"/>
                    <a:pt x="2982" y="4403"/>
                    <a:pt x="2982" y="4169"/>
                  </a:cubicBezTo>
                  <a:lnTo>
                    <a:pt x="2982" y="2981"/>
                  </a:lnTo>
                  <a:lnTo>
                    <a:pt x="4169" y="2981"/>
                  </a:lnTo>
                  <a:cubicBezTo>
                    <a:pt x="4401" y="2981"/>
                    <a:pt x="4589" y="2793"/>
                    <a:pt x="4591" y="2560"/>
                  </a:cubicBezTo>
                  <a:lnTo>
                    <a:pt x="4592" y="2034"/>
                  </a:lnTo>
                  <a:cubicBezTo>
                    <a:pt x="4593" y="1800"/>
                    <a:pt x="4403" y="1611"/>
                    <a:pt x="4170" y="1611"/>
                  </a:cubicBezTo>
                  <a:lnTo>
                    <a:pt x="2982" y="1611"/>
                  </a:lnTo>
                  <a:lnTo>
                    <a:pt x="2982" y="425"/>
                  </a:lnTo>
                  <a:cubicBezTo>
                    <a:pt x="2982" y="192"/>
                    <a:pt x="2794" y="3"/>
                    <a:pt x="2561" y="1"/>
                  </a:cubicBezTo>
                  <a:lnTo>
                    <a:pt x="2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2"/>
            <p:cNvSpPr/>
            <p:nvPr/>
          </p:nvSpPr>
          <p:spPr>
            <a:xfrm>
              <a:off x="1356808" y="4258701"/>
              <a:ext cx="111676" cy="109393"/>
            </a:xfrm>
            <a:custGeom>
              <a:avLst/>
              <a:gdLst/>
              <a:ahLst/>
              <a:cxnLst/>
              <a:rect l="l" t="t" r="r" b="b"/>
              <a:pathLst>
                <a:path w="4011" h="3929" extrusionOk="0">
                  <a:moveTo>
                    <a:pt x="848" y="1"/>
                  </a:moveTo>
                  <a:cubicBezTo>
                    <a:pt x="739" y="1"/>
                    <a:pt x="629" y="43"/>
                    <a:pt x="545" y="127"/>
                  </a:cubicBezTo>
                  <a:lnTo>
                    <a:pt x="167" y="504"/>
                  </a:lnTo>
                  <a:cubicBezTo>
                    <a:pt x="0" y="671"/>
                    <a:pt x="0" y="943"/>
                    <a:pt x="167" y="1110"/>
                  </a:cubicBezTo>
                  <a:lnTo>
                    <a:pt x="1021" y="1965"/>
                  </a:lnTo>
                  <a:lnTo>
                    <a:pt x="167" y="2819"/>
                  </a:lnTo>
                  <a:cubicBezTo>
                    <a:pt x="0" y="2986"/>
                    <a:pt x="0" y="3258"/>
                    <a:pt x="167" y="3425"/>
                  </a:cubicBezTo>
                  <a:lnTo>
                    <a:pt x="544" y="3803"/>
                  </a:lnTo>
                  <a:cubicBezTo>
                    <a:pt x="628" y="3886"/>
                    <a:pt x="738" y="3928"/>
                    <a:pt x="848" y="3928"/>
                  </a:cubicBezTo>
                  <a:cubicBezTo>
                    <a:pt x="958" y="3928"/>
                    <a:pt x="1068" y="3886"/>
                    <a:pt x="1151" y="3803"/>
                  </a:cubicBezTo>
                  <a:lnTo>
                    <a:pt x="2005" y="2949"/>
                  </a:lnTo>
                  <a:lnTo>
                    <a:pt x="2858" y="3802"/>
                  </a:lnTo>
                  <a:cubicBezTo>
                    <a:pt x="2941" y="3885"/>
                    <a:pt x="3051" y="3927"/>
                    <a:pt x="3160" y="3927"/>
                  </a:cubicBezTo>
                  <a:cubicBezTo>
                    <a:pt x="3270" y="3927"/>
                    <a:pt x="3379" y="3885"/>
                    <a:pt x="3463" y="3802"/>
                  </a:cubicBezTo>
                  <a:lnTo>
                    <a:pt x="3842" y="3426"/>
                  </a:lnTo>
                  <a:cubicBezTo>
                    <a:pt x="4010" y="3259"/>
                    <a:pt x="4010" y="2986"/>
                    <a:pt x="3842" y="2819"/>
                  </a:cubicBezTo>
                  <a:lnTo>
                    <a:pt x="2989" y="1965"/>
                  </a:lnTo>
                  <a:lnTo>
                    <a:pt x="3842" y="1112"/>
                  </a:lnTo>
                  <a:cubicBezTo>
                    <a:pt x="4009" y="945"/>
                    <a:pt x="4010" y="675"/>
                    <a:pt x="3843" y="507"/>
                  </a:cubicBezTo>
                  <a:lnTo>
                    <a:pt x="3466" y="128"/>
                  </a:lnTo>
                  <a:cubicBezTo>
                    <a:pt x="3383" y="44"/>
                    <a:pt x="3273" y="2"/>
                    <a:pt x="3163" y="2"/>
                  </a:cubicBezTo>
                  <a:cubicBezTo>
                    <a:pt x="3053" y="2"/>
                    <a:pt x="2943" y="44"/>
                    <a:pt x="2859" y="128"/>
                  </a:cubicBezTo>
                  <a:lnTo>
                    <a:pt x="2006" y="981"/>
                  </a:lnTo>
                  <a:lnTo>
                    <a:pt x="1151" y="127"/>
                  </a:lnTo>
                  <a:cubicBezTo>
                    <a:pt x="1068" y="43"/>
                    <a:pt x="958" y="1"/>
                    <a:pt x="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2"/>
            <p:cNvSpPr/>
            <p:nvPr/>
          </p:nvSpPr>
          <p:spPr>
            <a:xfrm>
              <a:off x="1665781" y="4249735"/>
              <a:ext cx="41541" cy="37754"/>
            </a:xfrm>
            <a:custGeom>
              <a:avLst/>
              <a:gdLst/>
              <a:ahLst/>
              <a:cxnLst/>
              <a:rect l="l" t="t" r="r" b="b"/>
              <a:pathLst>
                <a:path w="1492" h="1356" extrusionOk="0">
                  <a:moveTo>
                    <a:pt x="757" y="1"/>
                  </a:moveTo>
                  <a:cubicBezTo>
                    <a:pt x="582" y="1"/>
                    <a:pt x="406" y="69"/>
                    <a:pt x="271" y="204"/>
                  </a:cubicBezTo>
                  <a:cubicBezTo>
                    <a:pt x="4" y="470"/>
                    <a:pt x="1" y="899"/>
                    <a:pt x="263" y="1161"/>
                  </a:cubicBezTo>
                  <a:cubicBezTo>
                    <a:pt x="392" y="1291"/>
                    <a:pt x="563" y="1355"/>
                    <a:pt x="734" y="1355"/>
                  </a:cubicBezTo>
                  <a:cubicBezTo>
                    <a:pt x="910" y="1355"/>
                    <a:pt x="1086" y="1288"/>
                    <a:pt x="1221" y="1153"/>
                  </a:cubicBezTo>
                  <a:cubicBezTo>
                    <a:pt x="1487" y="887"/>
                    <a:pt x="1491" y="457"/>
                    <a:pt x="1229" y="195"/>
                  </a:cubicBezTo>
                  <a:cubicBezTo>
                    <a:pt x="1099" y="66"/>
                    <a:pt x="929" y="1"/>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2"/>
            <p:cNvSpPr/>
            <p:nvPr/>
          </p:nvSpPr>
          <p:spPr>
            <a:xfrm>
              <a:off x="1576043" y="4338137"/>
              <a:ext cx="41485" cy="37754"/>
            </a:xfrm>
            <a:custGeom>
              <a:avLst/>
              <a:gdLst/>
              <a:ahLst/>
              <a:cxnLst/>
              <a:rect l="l" t="t" r="r" b="b"/>
              <a:pathLst>
                <a:path w="1490" h="1356" extrusionOk="0">
                  <a:moveTo>
                    <a:pt x="756" y="1"/>
                  </a:moveTo>
                  <a:cubicBezTo>
                    <a:pt x="581" y="1"/>
                    <a:pt x="405" y="69"/>
                    <a:pt x="270" y="203"/>
                  </a:cubicBezTo>
                  <a:cubicBezTo>
                    <a:pt x="4" y="469"/>
                    <a:pt x="0" y="899"/>
                    <a:pt x="262" y="1161"/>
                  </a:cubicBezTo>
                  <a:cubicBezTo>
                    <a:pt x="392" y="1291"/>
                    <a:pt x="562" y="1355"/>
                    <a:pt x="734" y="1355"/>
                  </a:cubicBezTo>
                  <a:cubicBezTo>
                    <a:pt x="909" y="1355"/>
                    <a:pt x="1085" y="1288"/>
                    <a:pt x="1220" y="1154"/>
                  </a:cubicBezTo>
                  <a:cubicBezTo>
                    <a:pt x="1487" y="886"/>
                    <a:pt x="1489" y="458"/>
                    <a:pt x="1227" y="196"/>
                  </a:cubicBezTo>
                  <a:cubicBezTo>
                    <a:pt x="1097" y="66"/>
                    <a:pt x="927" y="1"/>
                    <a:pt x="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2"/>
            <p:cNvSpPr/>
            <p:nvPr/>
          </p:nvSpPr>
          <p:spPr>
            <a:xfrm>
              <a:off x="1587793" y="4260037"/>
              <a:ext cx="110563" cy="108474"/>
            </a:xfrm>
            <a:custGeom>
              <a:avLst/>
              <a:gdLst/>
              <a:ahLst/>
              <a:cxnLst/>
              <a:rect l="l" t="t" r="r" b="b"/>
              <a:pathLst>
                <a:path w="3971" h="3896" extrusionOk="0">
                  <a:moveTo>
                    <a:pt x="846" y="1"/>
                  </a:moveTo>
                  <a:cubicBezTo>
                    <a:pt x="747" y="1"/>
                    <a:pt x="648" y="39"/>
                    <a:pt x="572" y="114"/>
                  </a:cubicBezTo>
                  <a:lnTo>
                    <a:pt x="151" y="536"/>
                  </a:lnTo>
                  <a:cubicBezTo>
                    <a:pt x="0" y="686"/>
                    <a:pt x="0" y="931"/>
                    <a:pt x="151" y="1083"/>
                  </a:cubicBezTo>
                  <a:lnTo>
                    <a:pt x="2849" y="3782"/>
                  </a:lnTo>
                  <a:cubicBezTo>
                    <a:pt x="2924" y="3857"/>
                    <a:pt x="3023" y="3895"/>
                    <a:pt x="3123" y="3895"/>
                  </a:cubicBezTo>
                  <a:cubicBezTo>
                    <a:pt x="3221" y="3895"/>
                    <a:pt x="3320" y="3858"/>
                    <a:pt x="3396" y="3783"/>
                  </a:cubicBezTo>
                  <a:lnTo>
                    <a:pt x="3818" y="3362"/>
                  </a:lnTo>
                  <a:cubicBezTo>
                    <a:pt x="3970" y="3211"/>
                    <a:pt x="3970" y="2966"/>
                    <a:pt x="3819" y="2815"/>
                  </a:cubicBezTo>
                  <a:lnTo>
                    <a:pt x="1120" y="114"/>
                  </a:lnTo>
                  <a:cubicBezTo>
                    <a:pt x="1044" y="39"/>
                    <a:pt x="945" y="1"/>
                    <a:pt x="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2"/>
            <p:cNvSpPr/>
            <p:nvPr/>
          </p:nvSpPr>
          <p:spPr>
            <a:xfrm>
              <a:off x="1576683" y="4063995"/>
              <a:ext cx="127881" cy="38200"/>
            </a:xfrm>
            <a:custGeom>
              <a:avLst/>
              <a:gdLst/>
              <a:ahLst/>
              <a:cxnLst/>
              <a:rect l="l" t="t" r="r" b="b"/>
              <a:pathLst>
                <a:path w="4593" h="1372" extrusionOk="0">
                  <a:moveTo>
                    <a:pt x="388" y="1"/>
                  </a:moveTo>
                  <a:cubicBezTo>
                    <a:pt x="173" y="1"/>
                    <a:pt x="0" y="174"/>
                    <a:pt x="0" y="389"/>
                  </a:cubicBezTo>
                  <a:lnTo>
                    <a:pt x="0" y="985"/>
                  </a:lnTo>
                  <a:cubicBezTo>
                    <a:pt x="0" y="1199"/>
                    <a:pt x="173" y="1372"/>
                    <a:pt x="387" y="1372"/>
                  </a:cubicBezTo>
                  <a:lnTo>
                    <a:pt x="4203" y="1372"/>
                  </a:lnTo>
                  <a:cubicBezTo>
                    <a:pt x="4417" y="1372"/>
                    <a:pt x="4590" y="1200"/>
                    <a:pt x="4591" y="986"/>
                  </a:cubicBezTo>
                  <a:lnTo>
                    <a:pt x="4592" y="390"/>
                  </a:lnTo>
                  <a:cubicBezTo>
                    <a:pt x="4592" y="176"/>
                    <a:pt x="4419" y="2"/>
                    <a:pt x="4206" y="2"/>
                  </a:cubicBezTo>
                  <a:lnTo>
                    <a:pt x="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Thuật toán</a:t>
            </a:r>
            <a:endParaRPr dirty="0"/>
          </a:p>
        </p:txBody>
      </p:sp>
      <p:grpSp>
        <p:nvGrpSpPr>
          <p:cNvPr id="2631" name="Google Shape;2631;p47"/>
          <p:cNvGrpSpPr/>
          <p:nvPr/>
        </p:nvGrpSpPr>
        <p:grpSpPr>
          <a:xfrm>
            <a:off x="3840955" y="14598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K-means</a:t>
            </a:r>
            <a:endParaRPr sz="2300" dirty="0"/>
          </a:p>
        </p:txBody>
      </p:sp>
      <p:sp>
        <p:nvSpPr>
          <p:cNvPr id="2501" name="Google Shape;2501;p45"/>
          <p:cNvSpPr txBox="1">
            <a:spLocks noGrp="1"/>
          </p:cNvSpPr>
          <p:nvPr>
            <p:ph type="subTitle" idx="2"/>
          </p:nvPr>
        </p:nvSpPr>
        <p:spPr>
          <a:xfrm>
            <a:off x="4903089" y="2209295"/>
            <a:ext cx="19782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Mỗi cụm được liên kết với một centroid</a:t>
            </a:r>
            <a:endParaRPr sz="1800" dirty="0"/>
          </a:p>
        </p:txBody>
      </p:sp>
      <p:sp>
        <p:nvSpPr>
          <p:cNvPr id="2502" name="Google Shape;2502;p45"/>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Mỗi điểm được gán cho tâm gần nhất</a:t>
            </a:r>
            <a:endParaRPr sz="1800" dirty="0"/>
          </a:p>
        </p:txBody>
      </p:sp>
      <p:sp>
        <p:nvSpPr>
          <p:cNvPr id="2503" name="Google Shape;2503;p45"/>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Thuật toán cơ ban đơn giản</a:t>
            </a:r>
            <a:endParaRPr sz="1800" dirty="0"/>
          </a:p>
        </p:txBody>
      </p:sp>
      <p:grpSp>
        <p:nvGrpSpPr>
          <p:cNvPr id="2508" name="Google Shape;2508;p45"/>
          <p:cNvGrpSpPr/>
          <p:nvPr/>
        </p:nvGrpSpPr>
        <p:grpSpPr>
          <a:xfrm>
            <a:off x="1453607" y="2102023"/>
            <a:ext cx="526674" cy="777953"/>
            <a:chOff x="3644858" y="3153531"/>
            <a:chExt cx="362398" cy="535301"/>
          </a:xfrm>
        </p:grpSpPr>
        <p:sp>
          <p:nvSpPr>
            <p:cNvPr id="2509" name="Google Shape;2509;p45"/>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0" name="Google Shape;2510;p45"/>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1" name="Google Shape;2511;p45"/>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2" name="Google Shape;2512;p45"/>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3" name="Google Shape;2513;p45"/>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4" name="Google Shape;2514;p45"/>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5" name="Google Shape;2515;p45"/>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6" name="Google Shape;2516;p45"/>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7" name="Google Shape;2517;p45"/>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8" name="Google Shape;2518;p45"/>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19" name="Google Shape;2519;p45"/>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0" name="Google Shape;2520;p45"/>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1" name="Google Shape;2521;p45"/>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2" name="Google Shape;2522;p45"/>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3" name="Google Shape;2523;p45"/>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524" name="Google Shape;2524;p45"/>
          <p:cNvGrpSpPr/>
          <p:nvPr/>
        </p:nvGrpSpPr>
        <p:grpSpPr>
          <a:xfrm>
            <a:off x="1367707" y="3217546"/>
            <a:ext cx="670158" cy="777923"/>
            <a:chOff x="2875529" y="3153558"/>
            <a:chExt cx="461128" cy="535280"/>
          </a:xfrm>
        </p:grpSpPr>
        <p:sp>
          <p:nvSpPr>
            <p:cNvPr id="2525" name="Google Shape;2525;p45"/>
            <p:cNvSpPr/>
            <p:nvPr/>
          </p:nvSpPr>
          <p:spPr>
            <a:xfrm>
              <a:off x="2936589" y="3258471"/>
              <a:ext cx="400069" cy="366324"/>
            </a:xfrm>
            <a:custGeom>
              <a:avLst/>
              <a:gdLst/>
              <a:ahLst/>
              <a:cxnLst/>
              <a:rect l="l" t="t" r="r" b="b"/>
              <a:pathLst>
                <a:path w="14369" h="13157" extrusionOk="0">
                  <a:moveTo>
                    <a:pt x="11931" y="1"/>
                  </a:moveTo>
                  <a:cubicBezTo>
                    <a:pt x="11586" y="313"/>
                    <a:pt x="11243" y="628"/>
                    <a:pt x="10900" y="942"/>
                  </a:cubicBezTo>
                  <a:cubicBezTo>
                    <a:pt x="11336" y="1329"/>
                    <a:pt x="11716" y="1777"/>
                    <a:pt x="12030" y="2274"/>
                  </a:cubicBezTo>
                  <a:cubicBezTo>
                    <a:pt x="12652" y="3260"/>
                    <a:pt x="12980" y="4401"/>
                    <a:pt x="12980" y="5572"/>
                  </a:cubicBezTo>
                  <a:cubicBezTo>
                    <a:pt x="12980" y="8988"/>
                    <a:pt x="10200" y="11768"/>
                    <a:pt x="6784" y="11768"/>
                  </a:cubicBezTo>
                  <a:cubicBezTo>
                    <a:pt x="5605" y="11768"/>
                    <a:pt x="4458" y="11436"/>
                    <a:pt x="3469" y="10808"/>
                  </a:cubicBezTo>
                  <a:cubicBezTo>
                    <a:pt x="2719" y="10332"/>
                    <a:pt x="2083" y="9703"/>
                    <a:pt x="1600" y="8968"/>
                  </a:cubicBezTo>
                  <a:lnTo>
                    <a:pt x="0" y="8968"/>
                  </a:lnTo>
                  <a:cubicBezTo>
                    <a:pt x="617" y="10199"/>
                    <a:pt x="1558" y="11241"/>
                    <a:pt x="2724" y="11980"/>
                  </a:cubicBezTo>
                  <a:cubicBezTo>
                    <a:pt x="3937" y="12751"/>
                    <a:pt x="5341" y="13157"/>
                    <a:pt x="6784" y="13157"/>
                  </a:cubicBezTo>
                  <a:cubicBezTo>
                    <a:pt x="8810" y="13157"/>
                    <a:pt x="10715" y="12368"/>
                    <a:pt x="12147" y="10936"/>
                  </a:cubicBezTo>
                  <a:cubicBezTo>
                    <a:pt x="13580" y="9503"/>
                    <a:pt x="14369" y="7598"/>
                    <a:pt x="14369" y="5572"/>
                  </a:cubicBezTo>
                  <a:cubicBezTo>
                    <a:pt x="14369" y="4138"/>
                    <a:pt x="13966" y="2741"/>
                    <a:pt x="13205" y="1534"/>
                  </a:cubicBezTo>
                  <a:cubicBezTo>
                    <a:pt x="12848" y="967"/>
                    <a:pt x="12419" y="452"/>
                    <a:pt x="11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6" name="Google Shape;2526;p45"/>
            <p:cNvSpPr/>
            <p:nvPr/>
          </p:nvSpPr>
          <p:spPr>
            <a:xfrm>
              <a:off x="2875529" y="3480657"/>
              <a:ext cx="169282" cy="39592"/>
            </a:xfrm>
            <a:custGeom>
              <a:avLst/>
              <a:gdLst/>
              <a:ahLst/>
              <a:cxnLst/>
              <a:rect l="l" t="t" r="r" b="b"/>
              <a:pathLst>
                <a:path w="6080" h="1422" extrusionOk="0">
                  <a:moveTo>
                    <a:pt x="182" y="1"/>
                  </a:moveTo>
                  <a:cubicBezTo>
                    <a:pt x="82" y="1"/>
                    <a:pt x="0" y="83"/>
                    <a:pt x="0" y="183"/>
                  </a:cubicBezTo>
                  <a:lnTo>
                    <a:pt x="0" y="650"/>
                  </a:lnTo>
                  <a:cubicBezTo>
                    <a:pt x="0" y="1077"/>
                    <a:pt x="347" y="1422"/>
                    <a:pt x="772" y="1422"/>
                  </a:cubicBezTo>
                  <a:lnTo>
                    <a:pt x="5306" y="1422"/>
                  </a:lnTo>
                  <a:cubicBezTo>
                    <a:pt x="5733" y="1422"/>
                    <a:pt x="6079" y="1077"/>
                    <a:pt x="6078" y="650"/>
                  </a:cubicBezTo>
                  <a:lnTo>
                    <a:pt x="6078" y="183"/>
                  </a:lnTo>
                  <a:cubicBezTo>
                    <a:pt x="6078" y="83"/>
                    <a:pt x="5997" y="1"/>
                    <a:pt x="5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7" name="Google Shape;2527;p45"/>
            <p:cNvSpPr/>
            <p:nvPr/>
          </p:nvSpPr>
          <p:spPr>
            <a:xfrm>
              <a:off x="3230499" y="3153558"/>
              <a:ext cx="103658" cy="92548"/>
            </a:xfrm>
            <a:custGeom>
              <a:avLst/>
              <a:gdLst/>
              <a:ahLst/>
              <a:cxnLst/>
              <a:rect l="l" t="t" r="r" b="b"/>
              <a:pathLst>
                <a:path w="3723" h="3324" extrusionOk="0">
                  <a:moveTo>
                    <a:pt x="2579" y="0"/>
                  </a:moveTo>
                  <a:cubicBezTo>
                    <a:pt x="2517" y="0"/>
                    <a:pt x="2454" y="16"/>
                    <a:pt x="2397" y="49"/>
                  </a:cubicBezTo>
                  <a:lnTo>
                    <a:pt x="0" y="1432"/>
                  </a:lnTo>
                  <a:lnTo>
                    <a:pt x="1093" y="3324"/>
                  </a:lnTo>
                  <a:lnTo>
                    <a:pt x="3490" y="1940"/>
                  </a:lnTo>
                  <a:cubicBezTo>
                    <a:pt x="3663" y="1839"/>
                    <a:pt x="3723" y="1619"/>
                    <a:pt x="3623" y="1444"/>
                  </a:cubicBezTo>
                  <a:lnTo>
                    <a:pt x="2893" y="182"/>
                  </a:lnTo>
                  <a:cubicBezTo>
                    <a:pt x="2826" y="65"/>
                    <a:pt x="2705" y="0"/>
                    <a:pt x="25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8" name="Google Shape;2528;p45"/>
            <p:cNvSpPr/>
            <p:nvPr/>
          </p:nvSpPr>
          <p:spPr>
            <a:xfrm>
              <a:off x="2996256" y="3332756"/>
              <a:ext cx="55212" cy="47889"/>
            </a:xfrm>
            <a:custGeom>
              <a:avLst/>
              <a:gdLst/>
              <a:ahLst/>
              <a:cxnLst/>
              <a:rect l="l" t="t" r="r" b="b"/>
              <a:pathLst>
                <a:path w="1983" h="1720" extrusionOk="0">
                  <a:moveTo>
                    <a:pt x="1448" y="0"/>
                  </a:moveTo>
                  <a:lnTo>
                    <a:pt x="116" y="768"/>
                  </a:lnTo>
                  <a:cubicBezTo>
                    <a:pt x="29" y="818"/>
                    <a:pt x="0" y="929"/>
                    <a:pt x="50" y="1017"/>
                  </a:cubicBezTo>
                  <a:lnTo>
                    <a:pt x="403" y="1628"/>
                  </a:lnTo>
                  <a:cubicBezTo>
                    <a:pt x="436" y="1687"/>
                    <a:pt x="498" y="1719"/>
                    <a:pt x="561" y="1719"/>
                  </a:cubicBezTo>
                  <a:cubicBezTo>
                    <a:pt x="592" y="1719"/>
                    <a:pt x="623" y="1712"/>
                    <a:pt x="651" y="1695"/>
                  </a:cubicBezTo>
                  <a:lnTo>
                    <a:pt x="1982" y="926"/>
                  </a:lnTo>
                  <a:lnTo>
                    <a:pt x="1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29" name="Google Shape;2529;p45"/>
            <p:cNvSpPr/>
            <p:nvPr/>
          </p:nvSpPr>
          <p:spPr>
            <a:xfrm>
              <a:off x="3013575" y="3302852"/>
              <a:ext cx="57773" cy="66126"/>
            </a:xfrm>
            <a:custGeom>
              <a:avLst/>
              <a:gdLst/>
              <a:ahLst/>
              <a:cxnLst/>
              <a:rect l="l" t="t" r="r" b="b"/>
              <a:pathLst>
                <a:path w="2075" h="2375" extrusionOk="0">
                  <a:moveTo>
                    <a:pt x="983" y="1"/>
                  </a:moveTo>
                  <a:lnTo>
                    <a:pt x="233" y="435"/>
                  </a:lnTo>
                  <a:cubicBezTo>
                    <a:pt x="59" y="535"/>
                    <a:pt x="0" y="757"/>
                    <a:pt x="100" y="930"/>
                  </a:cubicBezTo>
                  <a:lnTo>
                    <a:pt x="830" y="2194"/>
                  </a:lnTo>
                  <a:cubicBezTo>
                    <a:pt x="897" y="2310"/>
                    <a:pt x="1018" y="2375"/>
                    <a:pt x="1143" y="2375"/>
                  </a:cubicBezTo>
                  <a:cubicBezTo>
                    <a:pt x="1205" y="2375"/>
                    <a:pt x="1268" y="2359"/>
                    <a:pt x="1325" y="2325"/>
                  </a:cubicBezTo>
                  <a:lnTo>
                    <a:pt x="2075" y="1892"/>
                  </a:lnTo>
                  <a:lnTo>
                    <a:pt x="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0" name="Google Shape;2530;p45"/>
            <p:cNvSpPr/>
            <p:nvPr/>
          </p:nvSpPr>
          <p:spPr>
            <a:xfrm>
              <a:off x="3035376" y="3278601"/>
              <a:ext cx="67908" cy="83639"/>
            </a:xfrm>
            <a:custGeom>
              <a:avLst/>
              <a:gdLst/>
              <a:ahLst/>
              <a:cxnLst/>
              <a:rect l="l" t="t" r="r" b="b"/>
              <a:pathLst>
                <a:path w="2439" h="3004" extrusionOk="0">
                  <a:moveTo>
                    <a:pt x="983" y="1"/>
                  </a:moveTo>
                  <a:lnTo>
                    <a:pt x="233" y="435"/>
                  </a:lnTo>
                  <a:cubicBezTo>
                    <a:pt x="59" y="535"/>
                    <a:pt x="0" y="757"/>
                    <a:pt x="100" y="930"/>
                  </a:cubicBezTo>
                  <a:lnTo>
                    <a:pt x="1192" y="2822"/>
                  </a:lnTo>
                  <a:cubicBezTo>
                    <a:pt x="1259" y="2938"/>
                    <a:pt x="1380" y="3003"/>
                    <a:pt x="1505" y="3003"/>
                  </a:cubicBezTo>
                  <a:cubicBezTo>
                    <a:pt x="1567" y="3003"/>
                    <a:pt x="1630" y="2987"/>
                    <a:pt x="1687" y="2954"/>
                  </a:cubicBezTo>
                  <a:lnTo>
                    <a:pt x="2438" y="2521"/>
                  </a:lnTo>
                  <a:lnTo>
                    <a:pt x="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1" name="Google Shape;2531;p45"/>
            <p:cNvSpPr/>
            <p:nvPr/>
          </p:nvSpPr>
          <p:spPr>
            <a:xfrm>
              <a:off x="3056007" y="3184269"/>
              <a:ext cx="205923" cy="171176"/>
            </a:xfrm>
            <a:custGeom>
              <a:avLst/>
              <a:gdLst/>
              <a:ahLst/>
              <a:cxnLst/>
              <a:rect l="l" t="t" r="r" b="b"/>
              <a:pathLst>
                <a:path w="7396" h="6148" extrusionOk="0">
                  <a:moveTo>
                    <a:pt x="5570" y="0"/>
                  </a:moveTo>
                  <a:cubicBezTo>
                    <a:pt x="5508" y="0"/>
                    <a:pt x="5445" y="16"/>
                    <a:pt x="5388" y="50"/>
                  </a:cubicBezTo>
                  <a:lnTo>
                    <a:pt x="234" y="3024"/>
                  </a:lnTo>
                  <a:cubicBezTo>
                    <a:pt x="61" y="3124"/>
                    <a:pt x="1" y="3346"/>
                    <a:pt x="102" y="3519"/>
                  </a:cubicBezTo>
                  <a:lnTo>
                    <a:pt x="1513" y="5966"/>
                  </a:lnTo>
                  <a:cubicBezTo>
                    <a:pt x="1580" y="6082"/>
                    <a:pt x="1702" y="6147"/>
                    <a:pt x="1827" y="6147"/>
                  </a:cubicBezTo>
                  <a:cubicBezTo>
                    <a:pt x="1888" y="6147"/>
                    <a:pt x="1951" y="6131"/>
                    <a:pt x="2008" y="6098"/>
                  </a:cubicBezTo>
                  <a:lnTo>
                    <a:pt x="7163" y="3123"/>
                  </a:lnTo>
                  <a:cubicBezTo>
                    <a:pt x="7336" y="3023"/>
                    <a:pt x="7396" y="2801"/>
                    <a:pt x="7295" y="2627"/>
                  </a:cubicBezTo>
                  <a:lnTo>
                    <a:pt x="5883" y="181"/>
                  </a:lnTo>
                  <a:cubicBezTo>
                    <a:pt x="5816" y="65"/>
                    <a:pt x="5695" y="0"/>
                    <a:pt x="5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2" name="Google Shape;2532;p45"/>
            <p:cNvSpPr/>
            <p:nvPr/>
          </p:nvSpPr>
          <p:spPr>
            <a:xfrm>
              <a:off x="3196614" y="3161104"/>
              <a:ext cx="87620" cy="123481"/>
            </a:xfrm>
            <a:custGeom>
              <a:avLst/>
              <a:gdLst/>
              <a:ahLst/>
              <a:cxnLst/>
              <a:rect l="l" t="t" r="r" b="b"/>
              <a:pathLst>
                <a:path w="3147" h="4435" extrusionOk="0">
                  <a:moveTo>
                    <a:pt x="680" y="0"/>
                  </a:moveTo>
                  <a:cubicBezTo>
                    <a:pt x="619" y="0"/>
                    <a:pt x="556" y="16"/>
                    <a:pt x="499" y="49"/>
                  </a:cubicBezTo>
                  <a:lnTo>
                    <a:pt x="233" y="202"/>
                  </a:lnTo>
                  <a:cubicBezTo>
                    <a:pt x="59" y="302"/>
                    <a:pt x="0" y="524"/>
                    <a:pt x="100" y="699"/>
                  </a:cubicBezTo>
                  <a:lnTo>
                    <a:pt x="2152" y="4253"/>
                  </a:lnTo>
                  <a:cubicBezTo>
                    <a:pt x="2220" y="4369"/>
                    <a:pt x="2341" y="4434"/>
                    <a:pt x="2467" y="4434"/>
                  </a:cubicBezTo>
                  <a:cubicBezTo>
                    <a:pt x="2528" y="4434"/>
                    <a:pt x="2591" y="4419"/>
                    <a:pt x="2648" y="4386"/>
                  </a:cubicBezTo>
                  <a:lnTo>
                    <a:pt x="2914" y="4231"/>
                  </a:lnTo>
                  <a:cubicBezTo>
                    <a:pt x="3088" y="4131"/>
                    <a:pt x="3147" y="3909"/>
                    <a:pt x="3047" y="3736"/>
                  </a:cubicBezTo>
                  <a:lnTo>
                    <a:pt x="995" y="182"/>
                  </a:lnTo>
                  <a:cubicBezTo>
                    <a:pt x="927" y="65"/>
                    <a:pt x="806"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3" name="Google Shape;2533;p45"/>
            <p:cNvSpPr/>
            <p:nvPr/>
          </p:nvSpPr>
          <p:spPr>
            <a:xfrm>
              <a:off x="3242416" y="3240651"/>
              <a:ext cx="41819" cy="43935"/>
            </a:xfrm>
            <a:custGeom>
              <a:avLst/>
              <a:gdLst/>
              <a:ahLst/>
              <a:cxnLst/>
              <a:rect l="l" t="t" r="r" b="b"/>
              <a:pathLst>
                <a:path w="1502" h="1578" extrusionOk="0">
                  <a:moveTo>
                    <a:pt x="894" y="0"/>
                  </a:moveTo>
                  <a:lnTo>
                    <a:pt x="896" y="4"/>
                  </a:lnTo>
                  <a:lnTo>
                    <a:pt x="896" y="4"/>
                  </a:lnTo>
                  <a:cubicBezTo>
                    <a:pt x="896" y="3"/>
                    <a:pt x="895" y="1"/>
                    <a:pt x="894" y="0"/>
                  </a:cubicBezTo>
                  <a:close/>
                  <a:moveTo>
                    <a:pt x="896" y="4"/>
                  </a:moveTo>
                  <a:lnTo>
                    <a:pt x="896" y="4"/>
                  </a:lnTo>
                  <a:cubicBezTo>
                    <a:pt x="995" y="176"/>
                    <a:pt x="935" y="396"/>
                    <a:pt x="763" y="496"/>
                  </a:cubicBezTo>
                  <a:lnTo>
                    <a:pt x="496" y="649"/>
                  </a:lnTo>
                  <a:cubicBezTo>
                    <a:pt x="438" y="683"/>
                    <a:pt x="376" y="699"/>
                    <a:pt x="314" y="699"/>
                  </a:cubicBezTo>
                  <a:cubicBezTo>
                    <a:pt x="189" y="699"/>
                    <a:pt x="67" y="634"/>
                    <a:pt x="0" y="518"/>
                  </a:cubicBezTo>
                  <a:lnTo>
                    <a:pt x="0" y="518"/>
                  </a:lnTo>
                  <a:lnTo>
                    <a:pt x="507" y="1396"/>
                  </a:lnTo>
                  <a:cubicBezTo>
                    <a:pt x="575" y="1512"/>
                    <a:pt x="696" y="1577"/>
                    <a:pt x="822" y="1577"/>
                  </a:cubicBezTo>
                  <a:cubicBezTo>
                    <a:pt x="883" y="1577"/>
                    <a:pt x="946" y="1562"/>
                    <a:pt x="1003" y="1529"/>
                  </a:cubicBezTo>
                  <a:lnTo>
                    <a:pt x="1269" y="1374"/>
                  </a:lnTo>
                  <a:cubicBezTo>
                    <a:pt x="1443" y="1274"/>
                    <a:pt x="1502" y="1052"/>
                    <a:pt x="1402" y="879"/>
                  </a:cubicBezTo>
                  <a:lnTo>
                    <a:pt x="896" y="4"/>
                  </a:lnTo>
                  <a:close/>
                </a:path>
              </a:pathLst>
            </a:custGeom>
            <a:solidFill>
              <a:srgbClr val="7B6F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4" name="Google Shape;2534;p45"/>
            <p:cNvSpPr/>
            <p:nvPr/>
          </p:nvSpPr>
          <p:spPr>
            <a:xfrm>
              <a:off x="3104983" y="3275956"/>
              <a:ext cx="80688" cy="52093"/>
            </a:xfrm>
            <a:custGeom>
              <a:avLst/>
              <a:gdLst/>
              <a:ahLst/>
              <a:cxnLst/>
              <a:rect l="l" t="t" r="r" b="b"/>
              <a:pathLst>
                <a:path w="2898" h="1871" extrusionOk="0">
                  <a:moveTo>
                    <a:pt x="2565" y="1"/>
                  </a:moveTo>
                  <a:cubicBezTo>
                    <a:pt x="2516" y="1"/>
                    <a:pt x="2466" y="13"/>
                    <a:pt x="2420" y="40"/>
                  </a:cubicBezTo>
                  <a:lnTo>
                    <a:pt x="187" y="1329"/>
                  </a:lnTo>
                  <a:cubicBezTo>
                    <a:pt x="48" y="1410"/>
                    <a:pt x="1" y="1588"/>
                    <a:pt x="81" y="1725"/>
                  </a:cubicBezTo>
                  <a:cubicBezTo>
                    <a:pt x="135" y="1819"/>
                    <a:pt x="232" y="1871"/>
                    <a:pt x="332" y="1871"/>
                  </a:cubicBezTo>
                  <a:cubicBezTo>
                    <a:pt x="381" y="1871"/>
                    <a:pt x="431" y="1858"/>
                    <a:pt x="477" y="1832"/>
                  </a:cubicBezTo>
                  <a:lnTo>
                    <a:pt x="2711" y="542"/>
                  </a:lnTo>
                  <a:cubicBezTo>
                    <a:pt x="2850" y="462"/>
                    <a:pt x="2897" y="285"/>
                    <a:pt x="2817" y="146"/>
                  </a:cubicBezTo>
                  <a:cubicBezTo>
                    <a:pt x="2763" y="53"/>
                    <a:pt x="2666" y="1"/>
                    <a:pt x="2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5" name="Google Shape;2535;p45"/>
            <p:cNvSpPr/>
            <p:nvPr/>
          </p:nvSpPr>
          <p:spPr>
            <a:xfrm>
              <a:off x="3209895" y="3228094"/>
              <a:ext cx="92298" cy="92354"/>
            </a:xfrm>
            <a:custGeom>
              <a:avLst/>
              <a:gdLst/>
              <a:ahLst/>
              <a:cxnLst/>
              <a:rect l="l" t="t" r="r" b="b"/>
              <a:pathLst>
                <a:path w="3315" h="3317" extrusionOk="0">
                  <a:moveTo>
                    <a:pt x="1658" y="0"/>
                  </a:moveTo>
                  <a:cubicBezTo>
                    <a:pt x="743" y="0"/>
                    <a:pt x="0" y="743"/>
                    <a:pt x="0" y="1659"/>
                  </a:cubicBezTo>
                  <a:cubicBezTo>
                    <a:pt x="0" y="2574"/>
                    <a:pt x="743" y="3316"/>
                    <a:pt x="1658" y="3316"/>
                  </a:cubicBezTo>
                  <a:cubicBezTo>
                    <a:pt x="2573" y="3316"/>
                    <a:pt x="3315" y="2574"/>
                    <a:pt x="3315" y="1659"/>
                  </a:cubicBezTo>
                  <a:cubicBezTo>
                    <a:pt x="3315" y="743"/>
                    <a:pt x="2573"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6" name="Google Shape;2536;p45"/>
            <p:cNvSpPr/>
            <p:nvPr/>
          </p:nvSpPr>
          <p:spPr>
            <a:xfrm>
              <a:off x="3236095" y="3254294"/>
              <a:ext cx="39898" cy="39926"/>
            </a:xfrm>
            <a:custGeom>
              <a:avLst/>
              <a:gdLst/>
              <a:ahLst/>
              <a:cxnLst/>
              <a:rect l="l" t="t" r="r" b="b"/>
              <a:pathLst>
                <a:path w="1433" h="1434" extrusionOk="0">
                  <a:moveTo>
                    <a:pt x="717" y="1"/>
                  </a:moveTo>
                  <a:cubicBezTo>
                    <a:pt x="321" y="1"/>
                    <a:pt x="1" y="321"/>
                    <a:pt x="1" y="718"/>
                  </a:cubicBezTo>
                  <a:cubicBezTo>
                    <a:pt x="1" y="1113"/>
                    <a:pt x="321" y="1434"/>
                    <a:pt x="717" y="1434"/>
                  </a:cubicBezTo>
                  <a:cubicBezTo>
                    <a:pt x="1113" y="1434"/>
                    <a:pt x="1432" y="1113"/>
                    <a:pt x="1432" y="718"/>
                  </a:cubicBezTo>
                  <a:cubicBezTo>
                    <a:pt x="1432" y="321"/>
                    <a:pt x="1113" y="1"/>
                    <a:pt x="7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7" name="Google Shape;2537;p45"/>
            <p:cNvSpPr/>
            <p:nvPr/>
          </p:nvSpPr>
          <p:spPr>
            <a:xfrm>
              <a:off x="3275605" y="3278128"/>
              <a:ext cx="56" cy="28"/>
            </a:xfrm>
            <a:custGeom>
              <a:avLst/>
              <a:gdLst/>
              <a:ahLst/>
              <a:cxnLst/>
              <a:rect l="l" t="t" r="r" b="b"/>
              <a:pathLst>
                <a:path w="2" h="1" extrusionOk="0">
                  <a:moveTo>
                    <a:pt x="0"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8" name="Google Shape;2538;p45"/>
            <p:cNvSpPr/>
            <p:nvPr/>
          </p:nvSpPr>
          <p:spPr>
            <a:xfrm>
              <a:off x="3128733" y="3540130"/>
              <a:ext cx="88094" cy="84669"/>
            </a:xfrm>
            <a:custGeom>
              <a:avLst/>
              <a:gdLst/>
              <a:ahLst/>
              <a:cxnLst/>
              <a:rect l="l" t="t" r="r" b="b"/>
              <a:pathLst>
                <a:path w="3164" h="3041" extrusionOk="0">
                  <a:moveTo>
                    <a:pt x="1689" y="0"/>
                  </a:moveTo>
                  <a:cubicBezTo>
                    <a:pt x="1539" y="0"/>
                    <a:pt x="1404" y="87"/>
                    <a:pt x="1339" y="221"/>
                  </a:cubicBezTo>
                  <a:lnTo>
                    <a:pt x="0" y="3041"/>
                  </a:lnTo>
                  <a:lnTo>
                    <a:pt x="3164" y="3041"/>
                  </a:lnTo>
                  <a:lnTo>
                    <a:pt x="3164" y="388"/>
                  </a:lnTo>
                  <a:cubicBezTo>
                    <a:pt x="3164" y="174"/>
                    <a:pt x="2991" y="0"/>
                    <a:pt x="2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39" name="Google Shape;2539;p45"/>
            <p:cNvSpPr/>
            <p:nvPr/>
          </p:nvSpPr>
          <p:spPr>
            <a:xfrm>
              <a:off x="2983254" y="3616837"/>
              <a:ext cx="283464" cy="44548"/>
            </a:xfrm>
            <a:custGeom>
              <a:avLst/>
              <a:gdLst/>
              <a:ahLst/>
              <a:cxnLst/>
              <a:rect l="l" t="t" r="r" b="b"/>
              <a:pathLst>
                <a:path w="10181" h="1600" extrusionOk="0">
                  <a:moveTo>
                    <a:pt x="653" y="1"/>
                  </a:moveTo>
                  <a:cubicBezTo>
                    <a:pt x="293" y="1"/>
                    <a:pt x="0" y="292"/>
                    <a:pt x="0" y="653"/>
                  </a:cubicBezTo>
                  <a:lnTo>
                    <a:pt x="0" y="1600"/>
                  </a:lnTo>
                  <a:lnTo>
                    <a:pt x="10180" y="1600"/>
                  </a:lnTo>
                  <a:lnTo>
                    <a:pt x="10180" y="653"/>
                  </a:lnTo>
                  <a:cubicBezTo>
                    <a:pt x="10180" y="292"/>
                    <a:pt x="9888" y="1"/>
                    <a:pt x="9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0" name="Google Shape;2540;p45"/>
            <p:cNvSpPr/>
            <p:nvPr/>
          </p:nvSpPr>
          <p:spPr>
            <a:xfrm>
              <a:off x="2956274" y="3652365"/>
              <a:ext cx="337395" cy="36474"/>
            </a:xfrm>
            <a:custGeom>
              <a:avLst/>
              <a:gdLst/>
              <a:ahLst/>
              <a:cxnLst/>
              <a:rect l="l" t="t" r="r" b="b"/>
              <a:pathLst>
                <a:path w="12118" h="1310" extrusionOk="0">
                  <a:moveTo>
                    <a:pt x="436" y="0"/>
                  </a:moveTo>
                  <a:cubicBezTo>
                    <a:pt x="196" y="0"/>
                    <a:pt x="1" y="195"/>
                    <a:pt x="1" y="436"/>
                  </a:cubicBezTo>
                  <a:lnTo>
                    <a:pt x="1" y="875"/>
                  </a:lnTo>
                  <a:cubicBezTo>
                    <a:pt x="1" y="1115"/>
                    <a:pt x="196" y="1309"/>
                    <a:pt x="436" y="1309"/>
                  </a:cubicBezTo>
                  <a:lnTo>
                    <a:pt x="11682" y="1309"/>
                  </a:lnTo>
                  <a:cubicBezTo>
                    <a:pt x="11923" y="1309"/>
                    <a:pt x="12118" y="1115"/>
                    <a:pt x="12118" y="875"/>
                  </a:cubicBezTo>
                  <a:lnTo>
                    <a:pt x="12118" y="436"/>
                  </a:lnTo>
                  <a:cubicBezTo>
                    <a:pt x="12118" y="195"/>
                    <a:pt x="11923" y="0"/>
                    <a:pt x="11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1" name="Google Shape;2541;p45"/>
            <p:cNvSpPr/>
            <p:nvPr/>
          </p:nvSpPr>
          <p:spPr>
            <a:xfrm>
              <a:off x="3182414" y="3560483"/>
              <a:ext cx="16232" cy="16288"/>
            </a:xfrm>
            <a:custGeom>
              <a:avLst/>
              <a:gdLst/>
              <a:ahLst/>
              <a:cxnLst/>
              <a:rect l="l" t="t" r="r" b="b"/>
              <a:pathLst>
                <a:path w="583" h="585" extrusionOk="0">
                  <a:moveTo>
                    <a:pt x="292" y="0"/>
                  </a:moveTo>
                  <a:cubicBezTo>
                    <a:pt x="132" y="0"/>
                    <a:pt x="3" y="129"/>
                    <a:pt x="2" y="289"/>
                  </a:cubicBezTo>
                  <a:lnTo>
                    <a:pt x="2" y="293"/>
                  </a:lnTo>
                  <a:cubicBezTo>
                    <a:pt x="0" y="452"/>
                    <a:pt x="130" y="583"/>
                    <a:pt x="291" y="584"/>
                  </a:cubicBezTo>
                  <a:lnTo>
                    <a:pt x="292" y="584"/>
                  </a:lnTo>
                  <a:cubicBezTo>
                    <a:pt x="452" y="584"/>
                    <a:pt x="581" y="455"/>
                    <a:pt x="582" y="295"/>
                  </a:cubicBezTo>
                  <a:lnTo>
                    <a:pt x="582" y="291"/>
                  </a:lnTo>
                  <a:cubicBezTo>
                    <a:pt x="582" y="131"/>
                    <a:pt x="453"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542" name="Google Shape;2542;p45"/>
          <p:cNvGrpSpPr/>
          <p:nvPr/>
        </p:nvGrpSpPr>
        <p:grpSpPr>
          <a:xfrm>
            <a:off x="7129627" y="2027043"/>
            <a:ext cx="502843" cy="777962"/>
            <a:chOff x="3645164" y="3930766"/>
            <a:chExt cx="346001" cy="535307"/>
          </a:xfrm>
        </p:grpSpPr>
        <p:sp>
          <p:nvSpPr>
            <p:cNvPr id="2543" name="Google Shape;2543;p45"/>
            <p:cNvSpPr/>
            <p:nvPr/>
          </p:nvSpPr>
          <p:spPr>
            <a:xfrm>
              <a:off x="3852650" y="3930766"/>
              <a:ext cx="92075" cy="88734"/>
            </a:xfrm>
            <a:custGeom>
              <a:avLst/>
              <a:gdLst/>
              <a:ahLst/>
              <a:cxnLst/>
              <a:rect l="l" t="t" r="r" b="b"/>
              <a:pathLst>
                <a:path w="3307" h="3187" extrusionOk="0">
                  <a:moveTo>
                    <a:pt x="1743" y="0"/>
                  </a:moveTo>
                  <a:cubicBezTo>
                    <a:pt x="1680" y="0"/>
                    <a:pt x="1617" y="19"/>
                    <a:pt x="1563" y="59"/>
                  </a:cubicBezTo>
                  <a:cubicBezTo>
                    <a:pt x="0" y="1179"/>
                    <a:pt x="995" y="2303"/>
                    <a:pt x="926" y="3087"/>
                  </a:cubicBezTo>
                  <a:lnTo>
                    <a:pt x="2064" y="3187"/>
                  </a:lnTo>
                  <a:cubicBezTo>
                    <a:pt x="2134" y="2401"/>
                    <a:pt x="3307" y="1468"/>
                    <a:pt x="1963" y="93"/>
                  </a:cubicBezTo>
                  <a:cubicBezTo>
                    <a:pt x="1903" y="32"/>
                    <a:pt x="1823" y="0"/>
                    <a:pt x="1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4" name="Google Shape;2544;p45"/>
            <p:cNvSpPr/>
            <p:nvPr/>
          </p:nvSpPr>
          <p:spPr>
            <a:xfrm>
              <a:off x="3867128" y="3961477"/>
              <a:ext cx="60112" cy="58024"/>
            </a:xfrm>
            <a:custGeom>
              <a:avLst/>
              <a:gdLst/>
              <a:ahLst/>
              <a:cxnLst/>
              <a:rect l="l" t="t" r="r" b="b"/>
              <a:pathLst>
                <a:path w="2159" h="2084" extrusionOk="0">
                  <a:moveTo>
                    <a:pt x="215" y="1"/>
                  </a:moveTo>
                  <a:cubicBezTo>
                    <a:pt x="0" y="748"/>
                    <a:pt x="453" y="1446"/>
                    <a:pt x="406" y="1984"/>
                  </a:cubicBezTo>
                  <a:lnTo>
                    <a:pt x="1544" y="2084"/>
                  </a:lnTo>
                  <a:cubicBezTo>
                    <a:pt x="1592" y="1546"/>
                    <a:pt x="2159" y="937"/>
                    <a:pt x="2076" y="164"/>
                  </a:cubicBezTo>
                  <a:lnTo>
                    <a:pt x="2076" y="164"/>
                  </a:lnTo>
                  <a:cubicBezTo>
                    <a:pt x="1915" y="573"/>
                    <a:pt x="1557" y="853"/>
                    <a:pt x="1154" y="853"/>
                  </a:cubicBezTo>
                  <a:cubicBezTo>
                    <a:pt x="1129" y="853"/>
                    <a:pt x="1104" y="852"/>
                    <a:pt x="1078" y="850"/>
                  </a:cubicBezTo>
                  <a:cubicBezTo>
                    <a:pt x="646" y="812"/>
                    <a:pt x="307" y="458"/>
                    <a:pt x="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5" name="Google Shape;2545;p45"/>
            <p:cNvSpPr/>
            <p:nvPr/>
          </p:nvSpPr>
          <p:spPr>
            <a:xfrm>
              <a:off x="3853736" y="4088525"/>
              <a:ext cx="56242" cy="243455"/>
            </a:xfrm>
            <a:custGeom>
              <a:avLst/>
              <a:gdLst/>
              <a:ahLst/>
              <a:cxnLst/>
              <a:rect l="l" t="t" r="r" b="b"/>
              <a:pathLst>
                <a:path w="2020" h="8744" extrusionOk="0">
                  <a:moveTo>
                    <a:pt x="438" y="0"/>
                  </a:moveTo>
                  <a:lnTo>
                    <a:pt x="14" y="8217"/>
                  </a:lnTo>
                  <a:cubicBezTo>
                    <a:pt x="1" y="8487"/>
                    <a:pt x="202" y="8717"/>
                    <a:pt x="470" y="8742"/>
                  </a:cubicBezTo>
                  <a:cubicBezTo>
                    <a:pt x="485" y="8743"/>
                    <a:pt x="499" y="8743"/>
                    <a:pt x="514" y="8743"/>
                  </a:cubicBezTo>
                  <a:cubicBezTo>
                    <a:pt x="764" y="8743"/>
                    <a:pt x="978" y="8557"/>
                    <a:pt x="1010" y="8305"/>
                  </a:cubicBezTo>
                  <a:lnTo>
                    <a:pt x="2019" y="139"/>
                  </a:lnTo>
                  <a:lnTo>
                    <a:pt x="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6" name="Google Shape;2546;p45"/>
            <p:cNvSpPr/>
            <p:nvPr/>
          </p:nvSpPr>
          <p:spPr>
            <a:xfrm>
              <a:off x="3863147" y="4008476"/>
              <a:ext cx="55824" cy="93300"/>
            </a:xfrm>
            <a:custGeom>
              <a:avLst/>
              <a:gdLst/>
              <a:ahLst/>
              <a:cxnLst/>
              <a:rect l="l" t="t" r="r" b="b"/>
              <a:pathLst>
                <a:path w="2005" h="3351" extrusionOk="0">
                  <a:moveTo>
                    <a:pt x="417" y="0"/>
                  </a:moveTo>
                  <a:cubicBezTo>
                    <a:pt x="338" y="0"/>
                    <a:pt x="270" y="61"/>
                    <a:pt x="263" y="142"/>
                  </a:cubicBezTo>
                  <a:lnTo>
                    <a:pt x="8" y="3057"/>
                  </a:lnTo>
                  <a:cubicBezTo>
                    <a:pt x="0" y="3143"/>
                    <a:pt x="64" y="3218"/>
                    <a:pt x="149" y="3225"/>
                  </a:cubicBezTo>
                  <a:lnTo>
                    <a:pt x="1572" y="3350"/>
                  </a:lnTo>
                  <a:cubicBezTo>
                    <a:pt x="1577" y="3350"/>
                    <a:pt x="1581" y="3350"/>
                    <a:pt x="1586" y="3350"/>
                  </a:cubicBezTo>
                  <a:cubicBezTo>
                    <a:pt x="1666" y="3350"/>
                    <a:pt x="1734" y="3289"/>
                    <a:pt x="1741" y="3208"/>
                  </a:cubicBezTo>
                  <a:lnTo>
                    <a:pt x="1996" y="293"/>
                  </a:lnTo>
                  <a:cubicBezTo>
                    <a:pt x="2004" y="208"/>
                    <a:pt x="1941" y="132"/>
                    <a:pt x="1854" y="125"/>
                  </a:cubicBezTo>
                  <a:lnTo>
                    <a:pt x="431" y="1"/>
                  </a:lnTo>
                  <a:cubicBezTo>
                    <a:pt x="426" y="0"/>
                    <a:pt x="422"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7" name="Google Shape;2547;p45"/>
            <p:cNvSpPr/>
            <p:nvPr/>
          </p:nvSpPr>
          <p:spPr>
            <a:xfrm>
              <a:off x="3861337" y="4021395"/>
              <a:ext cx="63063" cy="20186"/>
            </a:xfrm>
            <a:custGeom>
              <a:avLst/>
              <a:gdLst/>
              <a:ahLst/>
              <a:cxnLst/>
              <a:rect l="l" t="t" r="r" b="b"/>
              <a:pathLst>
                <a:path w="2265" h="725" extrusionOk="0">
                  <a:moveTo>
                    <a:pt x="304" y="0"/>
                  </a:moveTo>
                  <a:cubicBezTo>
                    <a:pt x="156" y="0"/>
                    <a:pt x="28" y="113"/>
                    <a:pt x="15" y="265"/>
                  </a:cubicBezTo>
                  <a:cubicBezTo>
                    <a:pt x="1" y="425"/>
                    <a:pt x="119" y="565"/>
                    <a:pt x="279" y="580"/>
                  </a:cubicBezTo>
                  <a:lnTo>
                    <a:pt x="1936" y="723"/>
                  </a:lnTo>
                  <a:cubicBezTo>
                    <a:pt x="1945" y="725"/>
                    <a:pt x="1953" y="725"/>
                    <a:pt x="1962" y="725"/>
                  </a:cubicBezTo>
                  <a:cubicBezTo>
                    <a:pt x="2111" y="725"/>
                    <a:pt x="2238" y="611"/>
                    <a:pt x="2251" y="460"/>
                  </a:cubicBezTo>
                  <a:cubicBezTo>
                    <a:pt x="2264" y="300"/>
                    <a:pt x="2146" y="160"/>
                    <a:pt x="1988" y="147"/>
                  </a:cubicBezTo>
                  <a:lnTo>
                    <a:pt x="329" y="1"/>
                  </a:lnTo>
                  <a:cubicBezTo>
                    <a:pt x="321" y="1"/>
                    <a:pt x="312"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8" name="Google Shape;2548;p45"/>
            <p:cNvSpPr/>
            <p:nvPr/>
          </p:nvSpPr>
          <p:spPr>
            <a:xfrm>
              <a:off x="3857383" y="4066835"/>
              <a:ext cx="63035" cy="20214"/>
            </a:xfrm>
            <a:custGeom>
              <a:avLst/>
              <a:gdLst/>
              <a:ahLst/>
              <a:cxnLst/>
              <a:rect l="l" t="t" r="r" b="b"/>
              <a:pathLst>
                <a:path w="2264" h="726" extrusionOk="0">
                  <a:moveTo>
                    <a:pt x="304" y="0"/>
                  </a:moveTo>
                  <a:cubicBezTo>
                    <a:pt x="155" y="0"/>
                    <a:pt x="27" y="114"/>
                    <a:pt x="15" y="265"/>
                  </a:cubicBezTo>
                  <a:cubicBezTo>
                    <a:pt x="0" y="425"/>
                    <a:pt x="118" y="566"/>
                    <a:pt x="278" y="579"/>
                  </a:cubicBezTo>
                  <a:lnTo>
                    <a:pt x="1936" y="725"/>
                  </a:lnTo>
                  <a:cubicBezTo>
                    <a:pt x="1944" y="726"/>
                    <a:pt x="1953" y="726"/>
                    <a:pt x="1961" y="726"/>
                  </a:cubicBezTo>
                  <a:cubicBezTo>
                    <a:pt x="2110" y="726"/>
                    <a:pt x="2237" y="612"/>
                    <a:pt x="2250" y="461"/>
                  </a:cubicBezTo>
                  <a:cubicBezTo>
                    <a:pt x="2264" y="301"/>
                    <a:pt x="2145" y="161"/>
                    <a:pt x="1986" y="146"/>
                  </a:cubicBezTo>
                  <a:lnTo>
                    <a:pt x="328" y="1"/>
                  </a:lnTo>
                  <a:cubicBezTo>
                    <a:pt x="320" y="1"/>
                    <a:pt x="312"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49" name="Google Shape;2549;p45"/>
            <p:cNvSpPr/>
            <p:nvPr/>
          </p:nvSpPr>
          <p:spPr>
            <a:xfrm>
              <a:off x="3917941" y="3988819"/>
              <a:ext cx="68799" cy="242620"/>
            </a:xfrm>
            <a:custGeom>
              <a:avLst/>
              <a:gdLst/>
              <a:ahLst/>
              <a:cxnLst/>
              <a:rect l="l" t="t" r="r" b="b"/>
              <a:pathLst>
                <a:path w="2471" h="8714" extrusionOk="0">
                  <a:moveTo>
                    <a:pt x="1945" y="0"/>
                  </a:moveTo>
                  <a:cubicBezTo>
                    <a:pt x="1708" y="0"/>
                    <a:pt x="1498" y="171"/>
                    <a:pt x="1455" y="410"/>
                  </a:cubicBezTo>
                  <a:lnTo>
                    <a:pt x="1" y="8488"/>
                  </a:lnTo>
                  <a:lnTo>
                    <a:pt x="1568" y="8714"/>
                  </a:lnTo>
                  <a:lnTo>
                    <a:pt x="2441" y="552"/>
                  </a:lnTo>
                  <a:cubicBezTo>
                    <a:pt x="2471" y="285"/>
                    <a:pt x="2282" y="43"/>
                    <a:pt x="2016" y="5"/>
                  </a:cubicBezTo>
                  <a:cubicBezTo>
                    <a:pt x="1992" y="2"/>
                    <a:pt x="196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0" name="Google Shape;2550;p45"/>
            <p:cNvSpPr/>
            <p:nvPr/>
          </p:nvSpPr>
          <p:spPr>
            <a:xfrm>
              <a:off x="3723458" y="3931463"/>
              <a:ext cx="108697" cy="106553"/>
            </a:xfrm>
            <a:custGeom>
              <a:avLst/>
              <a:gdLst/>
              <a:ahLst/>
              <a:cxnLst/>
              <a:rect l="l" t="t" r="r" b="b"/>
              <a:pathLst>
                <a:path w="3904" h="3827" extrusionOk="0">
                  <a:moveTo>
                    <a:pt x="1743" y="1"/>
                  </a:moveTo>
                  <a:cubicBezTo>
                    <a:pt x="1635" y="1"/>
                    <a:pt x="1528" y="48"/>
                    <a:pt x="1456" y="136"/>
                  </a:cubicBezTo>
                  <a:cubicBezTo>
                    <a:pt x="1" y="1912"/>
                    <a:pt x="1494" y="2901"/>
                    <a:pt x="1657" y="3827"/>
                  </a:cubicBezTo>
                  <a:lnTo>
                    <a:pt x="3003" y="3590"/>
                  </a:lnTo>
                  <a:cubicBezTo>
                    <a:pt x="2839" y="2663"/>
                    <a:pt x="3904" y="1224"/>
                    <a:pt x="1929" y="52"/>
                  </a:cubicBezTo>
                  <a:cubicBezTo>
                    <a:pt x="1871" y="17"/>
                    <a:pt x="1807" y="1"/>
                    <a:pt x="1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1" name="Google Shape;2551;p45"/>
            <p:cNvSpPr/>
            <p:nvPr/>
          </p:nvSpPr>
          <p:spPr>
            <a:xfrm>
              <a:off x="3745928" y="3965180"/>
              <a:ext cx="70998" cy="72836"/>
            </a:xfrm>
            <a:custGeom>
              <a:avLst/>
              <a:gdLst/>
              <a:ahLst/>
              <a:cxnLst/>
              <a:rect l="l" t="t" r="r" b="b"/>
              <a:pathLst>
                <a:path w="2550" h="2616" extrusionOk="0">
                  <a:moveTo>
                    <a:pt x="2215" y="1"/>
                  </a:moveTo>
                  <a:lnTo>
                    <a:pt x="2215" y="1"/>
                  </a:lnTo>
                  <a:cubicBezTo>
                    <a:pt x="2153" y="554"/>
                    <a:pt x="1787" y="1009"/>
                    <a:pt x="1277" y="1100"/>
                  </a:cubicBezTo>
                  <a:cubicBezTo>
                    <a:pt x="1217" y="1110"/>
                    <a:pt x="1157" y="1115"/>
                    <a:pt x="1097" y="1115"/>
                  </a:cubicBezTo>
                  <a:cubicBezTo>
                    <a:pt x="652" y="1115"/>
                    <a:pt x="237" y="827"/>
                    <a:pt x="18" y="387"/>
                  </a:cubicBezTo>
                  <a:lnTo>
                    <a:pt x="18" y="387"/>
                  </a:lnTo>
                  <a:cubicBezTo>
                    <a:pt x="0" y="1315"/>
                    <a:pt x="739" y="1980"/>
                    <a:pt x="850" y="2616"/>
                  </a:cubicBezTo>
                  <a:lnTo>
                    <a:pt x="2196" y="2379"/>
                  </a:lnTo>
                  <a:cubicBezTo>
                    <a:pt x="2083" y="1744"/>
                    <a:pt x="2549" y="867"/>
                    <a:pt x="2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2" name="Google Shape;2552;p45"/>
            <p:cNvSpPr/>
            <p:nvPr/>
          </p:nvSpPr>
          <p:spPr>
            <a:xfrm>
              <a:off x="3777390" y="4115588"/>
              <a:ext cx="91101" cy="289952"/>
            </a:xfrm>
            <a:custGeom>
              <a:avLst/>
              <a:gdLst/>
              <a:ahLst/>
              <a:cxnLst/>
              <a:rect l="l" t="t" r="r" b="b"/>
              <a:pathLst>
                <a:path w="3272" h="10414" extrusionOk="0">
                  <a:moveTo>
                    <a:pt x="1868" y="0"/>
                  </a:moveTo>
                  <a:lnTo>
                    <a:pt x="1" y="330"/>
                  </a:lnTo>
                  <a:lnTo>
                    <a:pt x="2052" y="9941"/>
                  </a:lnTo>
                  <a:cubicBezTo>
                    <a:pt x="2112" y="10220"/>
                    <a:pt x="2358" y="10413"/>
                    <a:pt x="2635" y="10413"/>
                  </a:cubicBezTo>
                  <a:cubicBezTo>
                    <a:pt x="2670" y="10413"/>
                    <a:pt x="2705" y="10410"/>
                    <a:pt x="2740" y="10404"/>
                  </a:cubicBezTo>
                  <a:cubicBezTo>
                    <a:pt x="3056" y="10348"/>
                    <a:pt x="3272" y="10052"/>
                    <a:pt x="3228" y="9733"/>
                  </a:cubicBezTo>
                  <a:lnTo>
                    <a:pt x="1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3" name="Google Shape;2553;p45"/>
            <p:cNvSpPr/>
            <p:nvPr/>
          </p:nvSpPr>
          <p:spPr>
            <a:xfrm>
              <a:off x="3758596" y="4021200"/>
              <a:ext cx="74896" cy="114461"/>
            </a:xfrm>
            <a:custGeom>
              <a:avLst/>
              <a:gdLst/>
              <a:ahLst/>
              <a:cxnLst/>
              <a:rect l="l" t="t" r="r" b="b"/>
              <a:pathLst>
                <a:path w="2690" h="4111" extrusionOk="0">
                  <a:moveTo>
                    <a:pt x="1883" y="1"/>
                  </a:moveTo>
                  <a:cubicBezTo>
                    <a:pt x="1872" y="1"/>
                    <a:pt x="1861" y="2"/>
                    <a:pt x="1850" y="4"/>
                  </a:cubicBezTo>
                  <a:lnTo>
                    <a:pt x="168" y="300"/>
                  </a:lnTo>
                  <a:cubicBezTo>
                    <a:pt x="67" y="318"/>
                    <a:pt x="0" y="415"/>
                    <a:pt x="18" y="516"/>
                  </a:cubicBezTo>
                  <a:lnTo>
                    <a:pt x="625" y="3956"/>
                  </a:lnTo>
                  <a:cubicBezTo>
                    <a:pt x="641" y="4047"/>
                    <a:pt x="719" y="4111"/>
                    <a:pt x="807" y="4111"/>
                  </a:cubicBezTo>
                  <a:cubicBezTo>
                    <a:pt x="818" y="4111"/>
                    <a:pt x="829" y="4110"/>
                    <a:pt x="840" y="4108"/>
                  </a:cubicBezTo>
                  <a:lnTo>
                    <a:pt x="2521" y="3811"/>
                  </a:lnTo>
                  <a:cubicBezTo>
                    <a:pt x="2622" y="3793"/>
                    <a:pt x="2689" y="3697"/>
                    <a:pt x="2672" y="3595"/>
                  </a:cubicBezTo>
                  <a:lnTo>
                    <a:pt x="2065" y="155"/>
                  </a:lnTo>
                  <a:cubicBezTo>
                    <a:pt x="2050" y="65"/>
                    <a:pt x="1971"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4" name="Google Shape;2554;p45"/>
            <p:cNvSpPr/>
            <p:nvPr/>
          </p:nvSpPr>
          <p:spPr>
            <a:xfrm>
              <a:off x="3754837" y="4037711"/>
              <a:ext cx="72001" cy="25782"/>
            </a:xfrm>
            <a:custGeom>
              <a:avLst/>
              <a:gdLst/>
              <a:ahLst/>
              <a:cxnLst/>
              <a:rect l="l" t="t" r="r" b="b"/>
              <a:pathLst>
                <a:path w="2586" h="926" extrusionOk="0">
                  <a:moveTo>
                    <a:pt x="2273" y="0"/>
                  </a:moveTo>
                  <a:cubicBezTo>
                    <a:pt x="2256" y="0"/>
                    <a:pt x="2239" y="1"/>
                    <a:pt x="2222" y="4"/>
                  </a:cubicBezTo>
                  <a:lnTo>
                    <a:pt x="264" y="350"/>
                  </a:lnTo>
                  <a:cubicBezTo>
                    <a:pt x="107" y="378"/>
                    <a:pt x="1" y="528"/>
                    <a:pt x="29" y="686"/>
                  </a:cubicBezTo>
                  <a:cubicBezTo>
                    <a:pt x="55" y="827"/>
                    <a:pt x="177" y="925"/>
                    <a:pt x="314" y="925"/>
                  </a:cubicBezTo>
                  <a:cubicBezTo>
                    <a:pt x="331" y="925"/>
                    <a:pt x="349" y="924"/>
                    <a:pt x="366" y="922"/>
                  </a:cubicBezTo>
                  <a:lnTo>
                    <a:pt x="2323" y="577"/>
                  </a:lnTo>
                  <a:cubicBezTo>
                    <a:pt x="2480" y="548"/>
                    <a:pt x="2585" y="397"/>
                    <a:pt x="2559" y="240"/>
                  </a:cubicBezTo>
                  <a:cubicBezTo>
                    <a:pt x="2533" y="100"/>
                    <a:pt x="2410"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5" name="Google Shape;2555;p45"/>
            <p:cNvSpPr/>
            <p:nvPr/>
          </p:nvSpPr>
          <p:spPr>
            <a:xfrm>
              <a:off x="3764332" y="4091392"/>
              <a:ext cx="71973" cy="25782"/>
            </a:xfrm>
            <a:custGeom>
              <a:avLst/>
              <a:gdLst/>
              <a:ahLst/>
              <a:cxnLst/>
              <a:rect l="l" t="t" r="r" b="b"/>
              <a:pathLst>
                <a:path w="2585" h="926" extrusionOk="0">
                  <a:moveTo>
                    <a:pt x="2272" y="0"/>
                  </a:moveTo>
                  <a:cubicBezTo>
                    <a:pt x="2255" y="0"/>
                    <a:pt x="2238" y="2"/>
                    <a:pt x="2221" y="5"/>
                  </a:cubicBezTo>
                  <a:lnTo>
                    <a:pt x="264" y="350"/>
                  </a:lnTo>
                  <a:cubicBezTo>
                    <a:pt x="106" y="378"/>
                    <a:pt x="0" y="528"/>
                    <a:pt x="28" y="685"/>
                  </a:cubicBezTo>
                  <a:cubicBezTo>
                    <a:pt x="53" y="827"/>
                    <a:pt x="176" y="926"/>
                    <a:pt x="314" y="926"/>
                  </a:cubicBezTo>
                  <a:cubicBezTo>
                    <a:pt x="331" y="926"/>
                    <a:pt x="348" y="924"/>
                    <a:pt x="365" y="921"/>
                  </a:cubicBezTo>
                  <a:lnTo>
                    <a:pt x="2321" y="576"/>
                  </a:lnTo>
                  <a:cubicBezTo>
                    <a:pt x="2480" y="547"/>
                    <a:pt x="2585" y="397"/>
                    <a:pt x="2557" y="240"/>
                  </a:cubicBezTo>
                  <a:cubicBezTo>
                    <a:pt x="2533" y="99"/>
                    <a:pt x="241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6" name="Google Shape;2556;p45"/>
            <p:cNvSpPr/>
            <p:nvPr/>
          </p:nvSpPr>
          <p:spPr>
            <a:xfrm>
              <a:off x="3776611" y="4215099"/>
              <a:ext cx="200215" cy="250972"/>
            </a:xfrm>
            <a:custGeom>
              <a:avLst/>
              <a:gdLst/>
              <a:ahLst/>
              <a:cxnLst/>
              <a:rect l="l" t="t" r="r" b="b"/>
              <a:pathLst>
                <a:path w="7191" h="9014" extrusionOk="0">
                  <a:moveTo>
                    <a:pt x="1" y="0"/>
                  </a:moveTo>
                  <a:lnTo>
                    <a:pt x="759" y="8461"/>
                  </a:lnTo>
                  <a:cubicBezTo>
                    <a:pt x="789" y="8773"/>
                    <a:pt x="1050" y="9013"/>
                    <a:pt x="1364" y="9013"/>
                  </a:cubicBezTo>
                  <a:lnTo>
                    <a:pt x="5826" y="9013"/>
                  </a:lnTo>
                  <a:cubicBezTo>
                    <a:pt x="6140" y="9013"/>
                    <a:pt x="6403" y="8773"/>
                    <a:pt x="6431" y="8461"/>
                  </a:cubicBezTo>
                  <a:lnTo>
                    <a:pt x="71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7" name="Google Shape;2557;p45"/>
            <p:cNvSpPr/>
            <p:nvPr/>
          </p:nvSpPr>
          <p:spPr>
            <a:xfrm>
              <a:off x="3762244" y="4200119"/>
              <a:ext cx="228921" cy="51982"/>
            </a:xfrm>
            <a:custGeom>
              <a:avLst/>
              <a:gdLst/>
              <a:ahLst/>
              <a:cxnLst/>
              <a:rect l="l" t="t" r="r" b="b"/>
              <a:pathLst>
                <a:path w="8222" h="1867" extrusionOk="0">
                  <a:moveTo>
                    <a:pt x="409" y="0"/>
                  </a:moveTo>
                  <a:cubicBezTo>
                    <a:pt x="184" y="0"/>
                    <a:pt x="1" y="183"/>
                    <a:pt x="1" y="409"/>
                  </a:cubicBezTo>
                  <a:lnTo>
                    <a:pt x="1" y="1458"/>
                  </a:lnTo>
                  <a:cubicBezTo>
                    <a:pt x="1" y="1683"/>
                    <a:pt x="184" y="1866"/>
                    <a:pt x="409" y="1866"/>
                  </a:cubicBezTo>
                  <a:lnTo>
                    <a:pt x="7814" y="1866"/>
                  </a:lnTo>
                  <a:cubicBezTo>
                    <a:pt x="8039" y="1866"/>
                    <a:pt x="8221" y="1683"/>
                    <a:pt x="8221" y="1458"/>
                  </a:cubicBezTo>
                  <a:lnTo>
                    <a:pt x="8221" y="409"/>
                  </a:lnTo>
                  <a:cubicBezTo>
                    <a:pt x="8221" y="183"/>
                    <a:pt x="8039" y="0"/>
                    <a:pt x="7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8" name="Google Shape;2558;p45"/>
            <p:cNvSpPr/>
            <p:nvPr/>
          </p:nvSpPr>
          <p:spPr>
            <a:xfrm>
              <a:off x="3721899" y="4355761"/>
              <a:ext cx="109421" cy="42154"/>
            </a:xfrm>
            <a:custGeom>
              <a:avLst/>
              <a:gdLst/>
              <a:ahLst/>
              <a:cxnLst/>
              <a:rect l="l" t="t" r="r" b="b"/>
              <a:pathLst>
                <a:path w="3930" h="1514" extrusionOk="0">
                  <a:moveTo>
                    <a:pt x="391" y="1"/>
                  </a:moveTo>
                  <a:cubicBezTo>
                    <a:pt x="176" y="1"/>
                    <a:pt x="1" y="177"/>
                    <a:pt x="1" y="391"/>
                  </a:cubicBezTo>
                  <a:lnTo>
                    <a:pt x="1" y="1513"/>
                  </a:lnTo>
                  <a:lnTo>
                    <a:pt x="3929" y="1513"/>
                  </a:lnTo>
                  <a:lnTo>
                    <a:pt x="3929" y="391"/>
                  </a:lnTo>
                  <a:cubicBezTo>
                    <a:pt x="3929" y="177"/>
                    <a:pt x="3755" y="1"/>
                    <a:pt x="3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59" name="Google Shape;2559;p45"/>
            <p:cNvSpPr/>
            <p:nvPr/>
          </p:nvSpPr>
          <p:spPr>
            <a:xfrm>
              <a:off x="3721899" y="4387029"/>
              <a:ext cx="109421" cy="79045"/>
            </a:xfrm>
            <a:custGeom>
              <a:avLst/>
              <a:gdLst/>
              <a:ahLst/>
              <a:cxnLst/>
              <a:rect l="l" t="t" r="r" b="b"/>
              <a:pathLst>
                <a:path w="3930" h="2839" extrusionOk="0">
                  <a:moveTo>
                    <a:pt x="1" y="0"/>
                  </a:moveTo>
                  <a:lnTo>
                    <a:pt x="1" y="2448"/>
                  </a:lnTo>
                  <a:cubicBezTo>
                    <a:pt x="1" y="2663"/>
                    <a:pt x="176" y="2838"/>
                    <a:pt x="391" y="2838"/>
                  </a:cubicBezTo>
                  <a:lnTo>
                    <a:pt x="3539" y="2838"/>
                  </a:lnTo>
                  <a:cubicBezTo>
                    <a:pt x="3755" y="2838"/>
                    <a:pt x="3929" y="2664"/>
                    <a:pt x="3929" y="2448"/>
                  </a:cubicBezTo>
                  <a:lnTo>
                    <a:pt x="3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0" name="Google Shape;2560;p45"/>
            <p:cNvSpPr/>
            <p:nvPr/>
          </p:nvSpPr>
          <p:spPr>
            <a:xfrm>
              <a:off x="3721899" y="4303695"/>
              <a:ext cx="109421" cy="52093"/>
            </a:xfrm>
            <a:custGeom>
              <a:avLst/>
              <a:gdLst/>
              <a:ahLst/>
              <a:cxnLst/>
              <a:rect l="l" t="t" r="r" b="b"/>
              <a:pathLst>
                <a:path w="3930" h="1871" extrusionOk="0">
                  <a:moveTo>
                    <a:pt x="391" y="0"/>
                  </a:moveTo>
                  <a:cubicBezTo>
                    <a:pt x="176" y="0"/>
                    <a:pt x="1" y="176"/>
                    <a:pt x="1" y="390"/>
                  </a:cubicBezTo>
                  <a:lnTo>
                    <a:pt x="1" y="1481"/>
                  </a:lnTo>
                  <a:cubicBezTo>
                    <a:pt x="1" y="1697"/>
                    <a:pt x="176" y="1871"/>
                    <a:pt x="391" y="1871"/>
                  </a:cubicBezTo>
                  <a:lnTo>
                    <a:pt x="3539" y="1871"/>
                  </a:lnTo>
                  <a:cubicBezTo>
                    <a:pt x="3755" y="1871"/>
                    <a:pt x="3929" y="1697"/>
                    <a:pt x="3929" y="1481"/>
                  </a:cubicBezTo>
                  <a:lnTo>
                    <a:pt x="3929" y="390"/>
                  </a:lnTo>
                  <a:cubicBezTo>
                    <a:pt x="3929" y="176"/>
                    <a:pt x="3755" y="0"/>
                    <a:pt x="35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1" name="Google Shape;2561;p45"/>
            <p:cNvSpPr/>
            <p:nvPr/>
          </p:nvSpPr>
          <p:spPr>
            <a:xfrm>
              <a:off x="3740192" y="4406435"/>
              <a:ext cx="50840" cy="16204"/>
            </a:xfrm>
            <a:custGeom>
              <a:avLst/>
              <a:gdLst/>
              <a:ahLst/>
              <a:cxnLst/>
              <a:rect l="l" t="t" r="r" b="b"/>
              <a:pathLst>
                <a:path w="1826" h="582" extrusionOk="0">
                  <a:moveTo>
                    <a:pt x="289" y="1"/>
                  </a:moveTo>
                  <a:cubicBezTo>
                    <a:pt x="129" y="1"/>
                    <a:pt x="0" y="130"/>
                    <a:pt x="0" y="291"/>
                  </a:cubicBezTo>
                  <a:cubicBezTo>
                    <a:pt x="0" y="451"/>
                    <a:pt x="129" y="581"/>
                    <a:pt x="289" y="581"/>
                  </a:cubicBezTo>
                  <a:lnTo>
                    <a:pt x="1536" y="581"/>
                  </a:lnTo>
                  <a:cubicBezTo>
                    <a:pt x="1695" y="581"/>
                    <a:pt x="1826" y="451"/>
                    <a:pt x="1826" y="291"/>
                  </a:cubicBezTo>
                  <a:cubicBezTo>
                    <a:pt x="1826" y="130"/>
                    <a:pt x="1695" y="1"/>
                    <a:pt x="1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2" name="Google Shape;2562;p45"/>
            <p:cNvSpPr/>
            <p:nvPr/>
          </p:nvSpPr>
          <p:spPr>
            <a:xfrm>
              <a:off x="3645164" y="4355761"/>
              <a:ext cx="109393" cy="42154"/>
            </a:xfrm>
            <a:custGeom>
              <a:avLst/>
              <a:gdLst/>
              <a:ahLst/>
              <a:cxnLst/>
              <a:rect l="l" t="t" r="r" b="b"/>
              <a:pathLst>
                <a:path w="3929" h="1514" extrusionOk="0">
                  <a:moveTo>
                    <a:pt x="391" y="1"/>
                  </a:moveTo>
                  <a:cubicBezTo>
                    <a:pt x="175" y="1"/>
                    <a:pt x="0" y="177"/>
                    <a:pt x="0" y="391"/>
                  </a:cubicBezTo>
                  <a:lnTo>
                    <a:pt x="0" y="1513"/>
                  </a:lnTo>
                  <a:lnTo>
                    <a:pt x="3929" y="1513"/>
                  </a:lnTo>
                  <a:lnTo>
                    <a:pt x="3929" y="391"/>
                  </a:lnTo>
                  <a:cubicBezTo>
                    <a:pt x="3929" y="177"/>
                    <a:pt x="3753" y="1"/>
                    <a:pt x="3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3" name="Google Shape;2563;p45"/>
            <p:cNvSpPr/>
            <p:nvPr/>
          </p:nvSpPr>
          <p:spPr>
            <a:xfrm>
              <a:off x="3645164" y="4387029"/>
              <a:ext cx="109393" cy="79045"/>
            </a:xfrm>
            <a:custGeom>
              <a:avLst/>
              <a:gdLst/>
              <a:ahLst/>
              <a:cxnLst/>
              <a:rect l="l" t="t" r="r" b="b"/>
              <a:pathLst>
                <a:path w="3929" h="2839" extrusionOk="0">
                  <a:moveTo>
                    <a:pt x="0" y="0"/>
                  </a:moveTo>
                  <a:lnTo>
                    <a:pt x="0" y="2448"/>
                  </a:lnTo>
                  <a:cubicBezTo>
                    <a:pt x="0" y="2663"/>
                    <a:pt x="175" y="2838"/>
                    <a:pt x="391" y="2838"/>
                  </a:cubicBezTo>
                  <a:lnTo>
                    <a:pt x="3539" y="2838"/>
                  </a:lnTo>
                  <a:cubicBezTo>
                    <a:pt x="3753" y="2838"/>
                    <a:pt x="3929" y="2664"/>
                    <a:pt x="3929" y="2448"/>
                  </a:cubicBezTo>
                  <a:lnTo>
                    <a:pt x="3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4" name="Google Shape;2564;p45"/>
            <p:cNvSpPr/>
            <p:nvPr/>
          </p:nvSpPr>
          <p:spPr>
            <a:xfrm>
              <a:off x="3645164" y="4303695"/>
              <a:ext cx="109393" cy="52093"/>
            </a:xfrm>
            <a:custGeom>
              <a:avLst/>
              <a:gdLst/>
              <a:ahLst/>
              <a:cxnLst/>
              <a:rect l="l" t="t" r="r" b="b"/>
              <a:pathLst>
                <a:path w="3929" h="1871" extrusionOk="0">
                  <a:moveTo>
                    <a:pt x="391" y="0"/>
                  </a:moveTo>
                  <a:cubicBezTo>
                    <a:pt x="175" y="0"/>
                    <a:pt x="0" y="176"/>
                    <a:pt x="0" y="390"/>
                  </a:cubicBezTo>
                  <a:lnTo>
                    <a:pt x="0" y="1481"/>
                  </a:lnTo>
                  <a:cubicBezTo>
                    <a:pt x="0" y="1697"/>
                    <a:pt x="175" y="1871"/>
                    <a:pt x="391" y="1871"/>
                  </a:cubicBezTo>
                  <a:lnTo>
                    <a:pt x="3539" y="1871"/>
                  </a:lnTo>
                  <a:cubicBezTo>
                    <a:pt x="3753" y="1871"/>
                    <a:pt x="3929" y="1697"/>
                    <a:pt x="3929" y="1481"/>
                  </a:cubicBezTo>
                  <a:lnTo>
                    <a:pt x="3929" y="390"/>
                  </a:lnTo>
                  <a:cubicBezTo>
                    <a:pt x="3929" y="176"/>
                    <a:pt x="3753" y="0"/>
                    <a:pt x="3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5" name="Google Shape;2565;p45"/>
            <p:cNvSpPr/>
            <p:nvPr/>
          </p:nvSpPr>
          <p:spPr>
            <a:xfrm>
              <a:off x="3663401" y="4406435"/>
              <a:ext cx="50868" cy="16204"/>
            </a:xfrm>
            <a:custGeom>
              <a:avLst/>
              <a:gdLst/>
              <a:ahLst/>
              <a:cxnLst/>
              <a:rect l="l" t="t" r="r" b="b"/>
              <a:pathLst>
                <a:path w="1827" h="582" extrusionOk="0">
                  <a:moveTo>
                    <a:pt x="291" y="1"/>
                  </a:moveTo>
                  <a:cubicBezTo>
                    <a:pt x="130" y="1"/>
                    <a:pt x="0" y="130"/>
                    <a:pt x="0" y="291"/>
                  </a:cubicBezTo>
                  <a:cubicBezTo>
                    <a:pt x="0" y="451"/>
                    <a:pt x="130" y="581"/>
                    <a:pt x="291" y="581"/>
                  </a:cubicBezTo>
                  <a:lnTo>
                    <a:pt x="1536" y="581"/>
                  </a:lnTo>
                  <a:cubicBezTo>
                    <a:pt x="1697" y="581"/>
                    <a:pt x="1826" y="451"/>
                    <a:pt x="1826" y="291"/>
                  </a:cubicBezTo>
                  <a:cubicBezTo>
                    <a:pt x="1826" y="130"/>
                    <a:pt x="1697" y="1"/>
                    <a:pt x="1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566" name="Google Shape;2566;p45"/>
          <p:cNvGrpSpPr/>
          <p:nvPr/>
        </p:nvGrpSpPr>
        <p:grpSpPr>
          <a:xfrm>
            <a:off x="7004333" y="3217513"/>
            <a:ext cx="777998" cy="777998"/>
            <a:chOff x="2824883" y="3930739"/>
            <a:chExt cx="535332" cy="535332"/>
          </a:xfrm>
        </p:grpSpPr>
        <p:sp>
          <p:nvSpPr>
            <p:cNvPr id="2567" name="Google Shape;2567;p45"/>
            <p:cNvSpPr/>
            <p:nvPr/>
          </p:nvSpPr>
          <p:spPr>
            <a:xfrm>
              <a:off x="2824883" y="3930739"/>
              <a:ext cx="259214" cy="259214"/>
            </a:xfrm>
            <a:custGeom>
              <a:avLst/>
              <a:gdLst/>
              <a:ahLst/>
              <a:cxnLst/>
              <a:rect l="l" t="t" r="r" b="b"/>
              <a:pathLst>
                <a:path w="9310" h="9310" extrusionOk="0">
                  <a:moveTo>
                    <a:pt x="1194" y="1"/>
                  </a:moveTo>
                  <a:cubicBezTo>
                    <a:pt x="535" y="1"/>
                    <a:pt x="1" y="535"/>
                    <a:pt x="1" y="1194"/>
                  </a:cubicBezTo>
                  <a:lnTo>
                    <a:pt x="1" y="8116"/>
                  </a:lnTo>
                  <a:cubicBezTo>
                    <a:pt x="1" y="8775"/>
                    <a:pt x="535" y="9309"/>
                    <a:pt x="1194" y="9309"/>
                  </a:cubicBezTo>
                  <a:lnTo>
                    <a:pt x="8116" y="9309"/>
                  </a:lnTo>
                  <a:cubicBezTo>
                    <a:pt x="8775" y="9309"/>
                    <a:pt x="9309" y="8775"/>
                    <a:pt x="9309" y="8116"/>
                  </a:cubicBezTo>
                  <a:lnTo>
                    <a:pt x="9309" y="1194"/>
                  </a:lnTo>
                  <a:cubicBezTo>
                    <a:pt x="9309" y="535"/>
                    <a:pt x="8775" y="1"/>
                    <a:pt x="8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8" name="Google Shape;2568;p45"/>
            <p:cNvSpPr/>
            <p:nvPr/>
          </p:nvSpPr>
          <p:spPr>
            <a:xfrm>
              <a:off x="2872968" y="3971194"/>
              <a:ext cx="163046" cy="178303"/>
            </a:xfrm>
            <a:custGeom>
              <a:avLst/>
              <a:gdLst/>
              <a:ahLst/>
              <a:cxnLst/>
              <a:rect l="l" t="t" r="r" b="b"/>
              <a:pathLst>
                <a:path w="5856" h="6404" extrusionOk="0">
                  <a:moveTo>
                    <a:pt x="2928" y="1"/>
                  </a:moveTo>
                  <a:cubicBezTo>
                    <a:pt x="2621" y="1"/>
                    <a:pt x="2371" y="251"/>
                    <a:pt x="2371" y="558"/>
                  </a:cubicBezTo>
                  <a:lnTo>
                    <a:pt x="2371" y="976"/>
                  </a:lnTo>
                  <a:lnTo>
                    <a:pt x="594" y="976"/>
                  </a:lnTo>
                  <a:cubicBezTo>
                    <a:pt x="285" y="976"/>
                    <a:pt x="36" y="1225"/>
                    <a:pt x="36" y="1534"/>
                  </a:cubicBezTo>
                  <a:cubicBezTo>
                    <a:pt x="36" y="1841"/>
                    <a:pt x="285" y="2091"/>
                    <a:pt x="594" y="2091"/>
                  </a:cubicBezTo>
                  <a:lnTo>
                    <a:pt x="3609" y="2091"/>
                  </a:lnTo>
                  <a:cubicBezTo>
                    <a:pt x="3540" y="2425"/>
                    <a:pt x="3417" y="2867"/>
                    <a:pt x="3202" y="3313"/>
                  </a:cubicBezTo>
                  <a:cubicBezTo>
                    <a:pt x="3118" y="3486"/>
                    <a:pt x="3027" y="3650"/>
                    <a:pt x="2928" y="3801"/>
                  </a:cubicBezTo>
                  <a:cubicBezTo>
                    <a:pt x="2890" y="3744"/>
                    <a:pt x="2854" y="3684"/>
                    <a:pt x="2818" y="3624"/>
                  </a:cubicBezTo>
                  <a:cubicBezTo>
                    <a:pt x="2715" y="3446"/>
                    <a:pt x="2528" y="3347"/>
                    <a:pt x="2336" y="3347"/>
                  </a:cubicBezTo>
                  <a:cubicBezTo>
                    <a:pt x="2241" y="3347"/>
                    <a:pt x="2144" y="3372"/>
                    <a:pt x="2056" y="3423"/>
                  </a:cubicBezTo>
                  <a:cubicBezTo>
                    <a:pt x="1790" y="3579"/>
                    <a:pt x="1701" y="3920"/>
                    <a:pt x="1856" y="4186"/>
                  </a:cubicBezTo>
                  <a:cubicBezTo>
                    <a:pt x="1950" y="4346"/>
                    <a:pt x="2050" y="4499"/>
                    <a:pt x="2157" y="4643"/>
                  </a:cubicBezTo>
                  <a:cubicBezTo>
                    <a:pt x="1700" y="4993"/>
                    <a:pt x="1153" y="5211"/>
                    <a:pt x="522" y="5293"/>
                  </a:cubicBezTo>
                  <a:cubicBezTo>
                    <a:pt x="216" y="5333"/>
                    <a:pt x="1" y="5612"/>
                    <a:pt x="40" y="5918"/>
                  </a:cubicBezTo>
                  <a:cubicBezTo>
                    <a:pt x="76" y="6199"/>
                    <a:pt x="317" y="6404"/>
                    <a:pt x="592" y="6404"/>
                  </a:cubicBezTo>
                  <a:cubicBezTo>
                    <a:pt x="617" y="6404"/>
                    <a:pt x="641" y="6402"/>
                    <a:pt x="666" y="6399"/>
                  </a:cubicBezTo>
                  <a:cubicBezTo>
                    <a:pt x="1539" y="6285"/>
                    <a:pt x="2301" y="5965"/>
                    <a:pt x="2929" y="5454"/>
                  </a:cubicBezTo>
                  <a:cubicBezTo>
                    <a:pt x="3560" y="5965"/>
                    <a:pt x="4322" y="6285"/>
                    <a:pt x="5192" y="6399"/>
                  </a:cubicBezTo>
                  <a:cubicBezTo>
                    <a:pt x="5216" y="6402"/>
                    <a:pt x="5239" y="6404"/>
                    <a:pt x="5264" y="6404"/>
                  </a:cubicBezTo>
                  <a:cubicBezTo>
                    <a:pt x="5539" y="6404"/>
                    <a:pt x="5780" y="6199"/>
                    <a:pt x="5816" y="5918"/>
                  </a:cubicBezTo>
                  <a:cubicBezTo>
                    <a:pt x="5855" y="5612"/>
                    <a:pt x="5641" y="5333"/>
                    <a:pt x="5334" y="5293"/>
                  </a:cubicBezTo>
                  <a:cubicBezTo>
                    <a:pt x="4704" y="5211"/>
                    <a:pt x="4157" y="4993"/>
                    <a:pt x="3700" y="4643"/>
                  </a:cubicBezTo>
                  <a:cubicBezTo>
                    <a:pt x="3898" y="4375"/>
                    <a:pt x="4073" y="4081"/>
                    <a:pt x="4226" y="3758"/>
                  </a:cubicBezTo>
                  <a:cubicBezTo>
                    <a:pt x="4526" y="3123"/>
                    <a:pt x="4672" y="2508"/>
                    <a:pt x="4744" y="2091"/>
                  </a:cubicBezTo>
                  <a:lnTo>
                    <a:pt x="5262" y="2091"/>
                  </a:lnTo>
                  <a:cubicBezTo>
                    <a:pt x="5571" y="2091"/>
                    <a:pt x="5821" y="1841"/>
                    <a:pt x="5821" y="1534"/>
                  </a:cubicBezTo>
                  <a:cubicBezTo>
                    <a:pt x="5821" y="1225"/>
                    <a:pt x="5571" y="976"/>
                    <a:pt x="5262" y="976"/>
                  </a:cubicBezTo>
                  <a:lnTo>
                    <a:pt x="3485" y="976"/>
                  </a:lnTo>
                  <a:lnTo>
                    <a:pt x="3485" y="558"/>
                  </a:lnTo>
                  <a:cubicBezTo>
                    <a:pt x="3485" y="251"/>
                    <a:pt x="3237"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9" name="Google Shape;2569;p45"/>
            <p:cNvSpPr/>
            <p:nvPr/>
          </p:nvSpPr>
          <p:spPr>
            <a:xfrm>
              <a:off x="3101001" y="4206913"/>
              <a:ext cx="259214" cy="259158"/>
            </a:xfrm>
            <a:custGeom>
              <a:avLst/>
              <a:gdLst/>
              <a:ahLst/>
              <a:cxnLst/>
              <a:rect l="l" t="t" r="r" b="b"/>
              <a:pathLst>
                <a:path w="9310" h="9308" extrusionOk="0">
                  <a:moveTo>
                    <a:pt x="1194" y="0"/>
                  </a:moveTo>
                  <a:cubicBezTo>
                    <a:pt x="535" y="0"/>
                    <a:pt x="1" y="533"/>
                    <a:pt x="1" y="1192"/>
                  </a:cubicBezTo>
                  <a:lnTo>
                    <a:pt x="1" y="8114"/>
                  </a:lnTo>
                  <a:cubicBezTo>
                    <a:pt x="1" y="8773"/>
                    <a:pt x="535" y="9307"/>
                    <a:pt x="1194" y="9307"/>
                  </a:cubicBezTo>
                  <a:lnTo>
                    <a:pt x="8116" y="9307"/>
                  </a:lnTo>
                  <a:cubicBezTo>
                    <a:pt x="8775" y="9307"/>
                    <a:pt x="9309" y="8773"/>
                    <a:pt x="9309" y="8114"/>
                  </a:cubicBezTo>
                  <a:lnTo>
                    <a:pt x="9309" y="1192"/>
                  </a:lnTo>
                  <a:cubicBezTo>
                    <a:pt x="9309" y="533"/>
                    <a:pt x="8775" y="0"/>
                    <a:pt x="8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0" name="Google Shape;2570;p45"/>
            <p:cNvSpPr/>
            <p:nvPr/>
          </p:nvSpPr>
          <p:spPr>
            <a:xfrm>
              <a:off x="3165681" y="4260427"/>
              <a:ext cx="129830" cy="152131"/>
            </a:xfrm>
            <a:custGeom>
              <a:avLst/>
              <a:gdLst/>
              <a:ahLst/>
              <a:cxnLst/>
              <a:rect l="l" t="t" r="r" b="b"/>
              <a:pathLst>
                <a:path w="4663" h="5464" extrusionOk="0">
                  <a:moveTo>
                    <a:pt x="367" y="0"/>
                  </a:moveTo>
                  <a:cubicBezTo>
                    <a:pt x="166" y="0"/>
                    <a:pt x="1" y="164"/>
                    <a:pt x="1" y="365"/>
                  </a:cubicBezTo>
                  <a:lnTo>
                    <a:pt x="0" y="889"/>
                  </a:lnTo>
                  <a:cubicBezTo>
                    <a:pt x="0" y="1091"/>
                    <a:pt x="162" y="1255"/>
                    <a:pt x="363" y="1255"/>
                  </a:cubicBezTo>
                  <a:lnTo>
                    <a:pt x="1703" y="1259"/>
                  </a:lnTo>
                  <a:lnTo>
                    <a:pt x="1701" y="5096"/>
                  </a:lnTo>
                  <a:cubicBezTo>
                    <a:pt x="1701" y="5297"/>
                    <a:pt x="1865" y="5461"/>
                    <a:pt x="2066" y="5462"/>
                  </a:cubicBezTo>
                  <a:lnTo>
                    <a:pt x="2591" y="5463"/>
                  </a:lnTo>
                  <a:cubicBezTo>
                    <a:pt x="2792" y="5463"/>
                    <a:pt x="2956" y="5300"/>
                    <a:pt x="2956" y="5097"/>
                  </a:cubicBezTo>
                  <a:lnTo>
                    <a:pt x="2956" y="1261"/>
                  </a:lnTo>
                  <a:lnTo>
                    <a:pt x="4296" y="1265"/>
                  </a:lnTo>
                  <a:cubicBezTo>
                    <a:pt x="4296" y="1265"/>
                    <a:pt x="4297" y="1265"/>
                    <a:pt x="4298" y="1265"/>
                  </a:cubicBezTo>
                  <a:cubicBezTo>
                    <a:pt x="4498" y="1265"/>
                    <a:pt x="4660" y="1102"/>
                    <a:pt x="4662" y="902"/>
                  </a:cubicBezTo>
                  <a:lnTo>
                    <a:pt x="4663" y="377"/>
                  </a:lnTo>
                  <a:cubicBezTo>
                    <a:pt x="4663" y="175"/>
                    <a:pt x="4501" y="11"/>
                    <a:pt x="4298" y="11"/>
                  </a:cubicBez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1" name="Google Shape;2571;p45"/>
            <p:cNvSpPr/>
            <p:nvPr/>
          </p:nvSpPr>
          <p:spPr>
            <a:xfrm>
              <a:off x="3121355" y="3973645"/>
              <a:ext cx="222378" cy="199853"/>
            </a:xfrm>
            <a:custGeom>
              <a:avLst/>
              <a:gdLst/>
              <a:ahLst/>
              <a:cxnLst/>
              <a:rect l="l" t="t" r="r" b="b"/>
              <a:pathLst>
                <a:path w="7987" h="7178" extrusionOk="0">
                  <a:moveTo>
                    <a:pt x="765" y="0"/>
                  </a:moveTo>
                  <a:cubicBezTo>
                    <a:pt x="452" y="0"/>
                    <a:pt x="169" y="213"/>
                    <a:pt x="92" y="530"/>
                  </a:cubicBezTo>
                  <a:cubicBezTo>
                    <a:pt x="0" y="902"/>
                    <a:pt x="230" y="1277"/>
                    <a:pt x="602" y="1368"/>
                  </a:cubicBezTo>
                  <a:cubicBezTo>
                    <a:pt x="1825" y="1665"/>
                    <a:pt x="2946" y="2297"/>
                    <a:pt x="3842" y="3192"/>
                  </a:cubicBezTo>
                  <a:cubicBezTo>
                    <a:pt x="4389" y="3740"/>
                    <a:pt x="4836" y="4370"/>
                    <a:pt x="5170" y="5056"/>
                  </a:cubicBezTo>
                  <a:lnTo>
                    <a:pt x="5145" y="5042"/>
                  </a:lnTo>
                  <a:cubicBezTo>
                    <a:pt x="5040" y="4987"/>
                    <a:pt x="4928" y="4960"/>
                    <a:pt x="4817" y="4960"/>
                  </a:cubicBezTo>
                  <a:cubicBezTo>
                    <a:pt x="4570" y="4960"/>
                    <a:pt x="4330" y="5092"/>
                    <a:pt x="4206" y="5325"/>
                  </a:cubicBezTo>
                  <a:cubicBezTo>
                    <a:pt x="4024" y="5663"/>
                    <a:pt x="4151" y="6084"/>
                    <a:pt x="4489" y="6264"/>
                  </a:cubicBezTo>
                  <a:lnTo>
                    <a:pt x="6035" y="7096"/>
                  </a:lnTo>
                  <a:cubicBezTo>
                    <a:pt x="6140" y="7152"/>
                    <a:pt x="6252" y="7178"/>
                    <a:pt x="6363" y="7178"/>
                  </a:cubicBezTo>
                  <a:cubicBezTo>
                    <a:pt x="6611" y="7178"/>
                    <a:pt x="6850" y="7046"/>
                    <a:pt x="6974" y="6813"/>
                  </a:cubicBezTo>
                  <a:lnTo>
                    <a:pt x="7806" y="5266"/>
                  </a:lnTo>
                  <a:cubicBezTo>
                    <a:pt x="7987" y="4928"/>
                    <a:pt x="7860" y="4507"/>
                    <a:pt x="7523" y="4326"/>
                  </a:cubicBezTo>
                  <a:cubicBezTo>
                    <a:pt x="7419" y="4270"/>
                    <a:pt x="7306" y="4243"/>
                    <a:pt x="7195" y="4243"/>
                  </a:cubicBezTo>
                  <a:cubicBezTo>
                    <a:pt x="6948" y="4243"/>
                    <a:pt x="6709" y="4376"/>
                    <a:pt x="6584" y="4609"/>
                  </a:cubicBezTo>
                  <a:lnTo>
                    <a:pt x="6535" y="4700"/>
                  </a:lnTo>
                  <a:cubicBezTo>
                    <a:pt x="6124" y="3779"/>
                    <a:pt x="5545" y="2934"/>
                    <a:pt x="4823" y="2212"/>
                  </a:cubicBezTo>
                  <a:cubicBezTo>
                    <a:pt x="3746" y="1136"/>
                    <a:pt x="2401" y="377"/>
                    <a:pt x="930" y="20"/>
                  </a:cubicBezTo>
                  <a:cubicBezTo>
                    <a:pt x="875" y="7"/>
                    <a:pt x="819" y="0"/>
                    <a:pt x="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2" name="Google Shape;2572;p45"/>
            <p:cNvSpPr/>
            <p:nvPr/>
          </p:nvSpPr>
          <p:spPr>
            <a:xfrm>
              <a:off x="2841366" y="4223312"/>
              <a:ext cx="222378" cy="199881"/>
            </a:xfrm>
            <a:custGeom>
              <a:avLst/>
              <a:gdLst/>
              <a:ahLst/>
              <a:cxnLst/>
              <a:rect l="l" t="t" r="r" b="b"/>
              <a:pathLst>
                <a:path w="7987" h="7179" extrusionOk="0">
                  <a:moveTo>
                    <a:pt x="1624" y="0"/>
                  </a:moveTo>
                  <a:cubicBezTo>
                    <a:pt x="1376" y="0"/>
                    <a:pt x="1137" y="133"/>
                    <a:pt x="1013" y="366"/>
                  </a:cubicBezTo>
                  <a:lnTo>
                    <a:pt x="182" y="1913"/>
                  </a:lnTo>
                  <a:cubicBezTo>
                    <a:pt x="0" y="2250"/>
                    <a:pt x="127" y="2671"/>
                    <a:pt x="465" y="2852"/>
                  </a:cubicBezTo>
                  <a:cubicBezTo>
                    <a:pt x="569" y="2908"/>
                    <a:pt x="681" y="2935"/>
                    <a:pt x="792" y="2935"/>
                  </a:cubicBezTo>
                  <a:cubicBezTo>
                    <a:pt x="1040" y="2935"/>
                    <a:pt x="1279" y="2803"/>
                    <a:pt x="1404" y="2569"/>
                  </a:cubicBezTo>
                  <a:lnTo>
                    <a:pt x="1453" y="2478"/>
                  </a:lnTo>
                  <a:cubicBezTo>
                    <a:pt x="1864" y="3401"/>
                    <a:pt x="2442" y="4245"/>
                    <a:pt x="3164" y="4967"/>
                  </a:cubicBezTo>
                  <a:cubicBezTo>
                    <a:pt x="4241" y="6044"/>
                    <a:pt x="5588" y="6801"/>
                    <a:pt x="7058" y="7158"/>
                  </a:cubicBezTo>
                  <a:cubicBezTo>
                    <a:pt x="7113" y="7172"/>
                    <a:pt x="7168" y="7179"/>
                    <a:pt x="7223" y="7179"/>
                  </a:cubicBezTo>
                  <a:cubicBezTo>
                    <a:pt x="7535" y="7179"/>
                    <a:pt x="7818" y="6966"/>
                    <a:pt x="7896" y="6648"/>
                  </a:cubicBezTo>
                  <a:cubicBezTo>
                    <a:pt x="7987" y="6276"/>
                    <a:pt x="7759" y="5901"/>
                    <a:pt x="7387" y="5811"/>
                  </a:cubicBezTo>
                  <a:cubicBezTo>
                    <a:pt x="6162" y="5513"/>
                    <a:pt x="5042" y="4882"/>
                    <a:pt x="4146" y="3986"/>
                  </a:cubicBezTo>
                  <a:cubicBezTo>
                    <a:pt x="3598" y="3438"/>
                    <a:pt x="3152" y="2808"/>
                    <a:pt x="2818" y="2122"/>
                  </a:cubicBezTo>
                  <a:lnTo>
                    <a:pt x="2818" y="2122"/>
                  </a:lnTo>
                  <a:lnTo>
                    <a:pt x="2843" y="2136"/>
                  </a:lnTo>
                  <a:cubicBezTo>
                    <a:pt x="2948" y="2192"/>
                    <a:pt x="3060" y="2219"/>
                    <a:pt x="3171" y="2219"/>
                  </a:cubicBezTo>
                  <a:cubicBezTo>
                    <a:pt x="3418" y="2219"/>
                    <a:pt x="3657" y="2086"/>
                    <a:pt x="3783" y="1853"/>
                  </a:cubicBezTo>
                  <a:cubicBezTo>
                    <a:pt x="3963" y="1515"/>
                    <a:pt x="3836" y="1094"/>
                    <a:pt x="3500" y="914"/>
                  </a:cubicBezTo>
                  <a:lnTo>
                    <a:pt x="1952" y="83"/>
                  </a:lnTo>
                  <a:cubicBezTo>
                    <a:pt x="1847" y="27"/>
                    <a:pt x="1735"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573" name="Google Shape;2573;p45"/>
          <p:cNvSpPr/>
          <p:nvPr/>
        </p:nvSpPr>
        <p:spPr>
          <a:xfrm>
            <a:off x="494673" y="4237829"/>
            <a:ext cx="1167736" cy="454078"/>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4" name="Google Shape;2574;p45"/>
          <p:cNvSpPr/>
          <p:nvPr/>
        </p:nvSpPr>
        <p:spPr>
          <a:xfrm>
            <a:off x="8027866" y="121577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2575" name="Google Shape;2575;p45"/>
          <p:cNvGrpSpPr/>
          <p:nvPr/>
        </p:nvGrpSpPr>
        <p:grpSpPr>
          <a:xfrm rot="-447293">
            <a:off x="8142889" y="394025"/>
            <a:ext cx="878501" cy="1830261"/>
            <a:chOff x="503795" y="323625"/>
            <a:chExt cx="502785" cy="1047439"/>
          </a:xfrm>
        </p:grpSpPr>
        <p:sp>
          <p:nvSpPr>
            <p:cNvPr id="2576" name="Google Shape;2576;p45"/>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7" name="Google Shape;2577;p45"/>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8" name="Google Shape;2578;p45"/>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9" name="Google Shape;2579;p45"/>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0" name="Google Shape;2580;p45"/>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1" name="Google Shape;2581;p45"/>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2" name="Google Shape;2582;p45"/>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3" name="Google Shape;2583;p45"/>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4" name="Google Shape;2584;p45"/>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5" name="Google Shape;2585;p45"/>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6" name="Google Shape;2586;p45"/>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7" name="Google Shape;2587;p45"/>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8" name="Google Shape;2588;p45"/>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589" name="Google Shape;2589;p45"/>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0" name="Google Shape;2590;p45"/>
          <p:cNvSpPr txBox="1">
            <a:spLocks noGrp="1"/>
          </p:cNvSpPr>
          <p:nvPr>
            <p:ph type="subTitle" idx="1"/>
          </p:nvPr>
        </p:nvSpPr>
        <p:spPr>
          <a:xfrm>
            <a:off x="2110311" y="2209295"/>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Số cụm (K) phải được chỉ định</a:t>
            </a:r>
            <a:endParaRPr sz="1800" dirty="0"/>
          </a:p>
        </p:txBody>
      </p:sp>
      <p:sp>
        <p:nvSpPr>
          <p:cNvPr id="10" name="Google Shape;2590;p45">
            <a:extLst>
              <a:ext uri="{FF2B5EF4-FFF2-40B4-BE49-F238E27FC236}">
                <a16:creationId xmlns:a16="http://schemas.microsoft.com/office/drawing/2014/main" id="{132A94CE-0C9D-8150-95E7-286F78481DB0}"/>
              </a:ext>
            </a:extLst>
          </p:cNvPr>
          <p:cNvSpPr txBox="1">
            <a:spLocks/>
          </p:cNvSpPr>
          <p:nvPr/>
        </p:nvSpPr>
        <p:spPr>
          <a:xfrm>
            <a:off x="879281" y="958723"/>
            <a:ext cx="7858493"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285750" indent="-285750">
              <a:buFont typeface="Arial" panose="020B0604020202020204" pitchFamily="34" charset="0"/>
              <a:buChar char="•"/>
            </a:pPr>
            <a:r>
              <a:rPr lang="vi-VN" sz="1800" dirty="0"/>
              <a:t>Thuật toán này dựa trên độ đo khoảng cách của các đối tượng</a:t>
            </a:r>
            <a:endParaRPr lang="en-US" sz="1800" dirty="0"/>
          </a:p>
          <a:p>
            <a:pPr marL="0" indent="0"/>
            <a:r>
              <a:rPr lang="vi-VN" sz="1800" dirty="0"/>
              <a:t> dữ liệu đến phần tử là trung tâm của cụm chứa nó. </a:t>
            </a:r>
            <a:endParaRPr lang="en-US" sz="1800" dirty="0"/>
          </a:p>
          <a:p>
            <a:pPr marL="285750" indent="-285750">
              <a:buFont typeface="Arial" panose="020B0604020202020204" pitchFamily="34" charset="0"/>
              <a:buChar char="•"/>
            </a:pPr>
            <a:r>
              <a:rPr lang="en-US" sz="1800" dirty="0" err="1"/>
              <a:t>Đặc</a:t>
            </a:r>
            <a:r>
              <a:rPr lang="en-US" sz="1800" dirty="0"/>
              <a:t> </a:t>
            </a:r>
            <a:r>
              <a:rPr lang="en-US" sz="1800" dirty="0" err="1"/>
              <a:t>điểm</a:t>
            </a:r>
            <a:r>
              <a:rPr lang="en-US" sz="1800" dirty="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grpSp>
        <p:nvGrpSpPr>
          <p:cNvPr id="2919" name="Google Shape;2919;p57"/>
          <p:cNvGrpSpPr/>
          <p:nvPr/>
        </p:nvGrpSpPr>
        <p:grpSpPr>
          <a:xfrm>
            <a:off x="1561951" y="735560"/>
            <a:ext cx="2697276" cy="3672287"/>
            <a:chOff x="1655550" y="790900"/>
            <a:chExt cx="2510262" cy="3417671"/>
          </a:xfrm>
        </p:grpSpPr>
        <p:sp>
          <p:nvSpPr>
            <p:cNvPr id="2920" name="Google Shape;2920;p57"/>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22" name="Google Shape;2922;p57"/>
          <p:cNvPicPr preferRelativeResize="0"/>
          <p:nvPr/>
        </p:nvPicPr>
        <p:blipFill rotWithShape="1">
          <a:blip r:embed="rId3">
            <a:alphaModFix/>
          </a:blip>
          <a:srcRect l="28895" r="28891"/>
          <a:stretch/>
        </p:blipFill>
        <p:spPr>
          <a:xfrm>
            <a:off x="1655968" y="838567"/>
            <a:ext cx="2512490" cy="3347958"/>
          </a:xfrm>
          <a:prstGeom prst="rect">
            <a:avLst/>
          </a:prstGeom>
          <a:noFill/>
          <a:ln>
            <a:noFill/>
          </a:ln>
        </p:spPr>
      </p:pic>
      <p:sp>
        <p:nvSpPr>
          <p:cNvPr id="2923" name="Google Shape;2923;p57"/>
          <p:cNvSpPr txBox="1">
            <a:spLocks noGrp="1"/>
          </p:cNvSpPr>
          <p:nvPr>
            <p:ph type="title"/>
          </p:nvPr>
        </p:nvSpPr>
        <p:spPr>
          <a:xfrm>
            <a:off x="3786025" y="119336"/>
            <a:ext cx="35934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500" dirty="0"/>
              <a:t>Các bước thực hiện</a:t>
            </a:r>
            <a:endParaRPr sz="2500" dirty="0">
              <a:highlight>
                <a:schemeClr val="dk2"/>
              </a:highlight>
            </a:endParaRPr>
          </a:p>
        </p:txBody>
      </p:sp>
      <p:sp>
        <p:nvSpPr>
          <p:cNvPr id="2924" name="Google Shape;2924;p57"/>
          <p:cNvSpPr txBox="1">
            <a:spLocks noGrp="1"/>
          </p:cNvSpPr>
          <p:nvPr>
            <p:ph type="subTitle" idx="1"/>
          </p:nvPr>
        </p:nvSpPr>
        <p:spPr>
          <a:xfrm>
            <a:off x="4470591" y="1680327"/>
            <a:ext cx="3593400" cy="19782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dirty="0"/>
              <a:t>B1: Khởi tạo </a:t>
            </a:r>
          </a:p>
          <a:p>
            <a:pPr marL="0" lvl="0" indent="0" algn="just" rtl="0">
              <a:spcBef>
                <a:spcPts val="0"/>
              </a:spcBef>
              <a:spcAft>
                <a:spcPts val="0"/>
              </a:spcAft>
              <a:buNone/>
            </a:pPr>
            <a:r>
              <a:rPr lang="en" sz="1800" dirty="0"/>
              <a:t>B2: Tính toán khoảng cách</a:t>
            </a:r>
          </a:p>
          <a:p>
            <a:pPr marL="0" lvl="0" indent="0" algn="just" rtl="0">
              <a:spcBef>
                <a:spcPts val="0"/>
              </a:spcBef>
              <a:spcAft>
                <a:spcPts val="0"/>
              </a:spcAft>
              <a:buNone/>
            </a:pPr>
            <a:endParaRPr lang="en" sz="1800" dirty="0"/>
          </a:p>
          <a:p>
            <a:pPr marL="0" lvl="0" indent="0" algn="just" rtl="0">
              <a:spcBef>
                <a:spcPts val="0"/>
              </a:spcBef>
              <a:spcAft>
                <a:spcPts val="0"/>
              </a:spcAft>
              <a:buNone/>
            </a:pPr>
            <a:endParaRPr lang="en" sz="1800" dirty="0"/>
          </a:p>
          <a:p>
            <a:pPr marL="0" lvl="0" indent="0" algn="just" rtl="0">
              <a:spcBef>
                <a:spcPts val="0"/>
              </a:spcBef>
              <a:spcAft>
                <a:spcPts val="0"/>
              </a:spcAft>
              <a:buNone/>
            </a:pPr>
            <a:r>
              <a:rPr lang="en" sz="1800" dirty="0"/>
              <a:t>B3:Cập nhật lại trọng tâm</a:t>
            </a:r>
          </a:p>
          <a:p>
            <a:pPr marL="0" lvl="0" indent="0" algn="just" rtl="0">
              <a:spcBef>
                <a:spcPts val="0"/>
              </a:spcBef>
              <a:spcAft>
                <a:spcPts val="0"/>
              </a:spcAft>
              <a:buNone/>
            </a:pPr>
            <a:r>
              <a:rPr lang="en" sz="1800" dirty="0"/>
              <a:t>B4: Gán lại các điểm trung tâm nhóm mới</a:t>
            </a:r>
          </a:p>
          <a:p>
            <a:pPr marL="0" lvl="0" indent="0" algn="just" rtl="0">
              <a:spcBef>
                <a:spcPts val="0"/>
              </a:spcBef>
              <a:spcAft>
                <a:spcPts val="0"/>
              </a:spcAft>
              <a:buNone/>
            </a:pPr>
            <a:endParaRPr lang="en" sz="1800" dirty="0"/>
          </a:p>
        </p:txBody>
      </p:sp>
      <p:sp>
        <p:nvSpPr>
          <p:cNvPr id="2925" name="Google Shape;2925;p57"/>
          <p:cNvSpPr/>
          <p:nvPr/>
        </p:nvSpPr>
        <p:spPr>
          <a:xfrm>
            <a:off x="6906222" y="8773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8063991" y="7355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7" name="Google Shape;2927;p57"/>
          <p:cNvSpPr/>
          <p:nvPr/>
        </p:nvSpPr>
        <p:spPr>
          <a:xfrm>
            <a:off x="991941" y="651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8" name="Google Shape;2928;p57"/>
          <p:cNvSpPr/>
          <p:nvPr/>
        </p:nvSpPr>
        <p:spPr>
          <a:xfrm>
            <a:off x="1199353" y="1180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8BEF831-DEEC-41F2-DF2F-BD9C8AC3A660}"/>
              </a:ext>
            </a:extLst>
          </p:cNvPr>
          <p:cNvPicPr>
            <a:picLocks noChangeAspect="1"/>
          </p:cNvPicPr>
          <p:nvPr/>
        </p:nvPicPr>
        <p:blipFill>
          <a:blip r:embed="rId4"/>
          <a:stretch>
            <a:fillRect/>
          </a:stretch>
        </p:blipFill>
        <p:spPr>
          <a:xfrm>
            <a:off x="5027901" y="2391710"/>
            <a:ext cx="1109647" cy="5831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highlight>
                  <a:schemeClr val="dk2"/>
                </a:highlight>
              </a:rPr>
              <a:t>Đánh giá thuật toán</a:t>
            </a:r>
            <a:endParaRPr dirty="0">
              <a:highlight>
                <a:schemeClr val="dk2"/>
              </a:highlight>
            </a:endParaRPr>
          </a:p>
        </p:txBody>
      </p:sp>
      <p:sp>
        <p:nvSpPr>
          <p:cNvPr id="2435" name="Google Shape;2435;p44"/>
          <p:cNvSpPr txBox="1">
            <a:spLocks noGrp="1"/>
          </p:cNvSpPr>
          <p:nvPr>
            <p:ph type="subTitle" idx="1"/>
          </p:nvPr>
        </p:nvSpPr>
        <p:spPr>
          <a:xfrm>
            <a:off x="688807" y="2418113"/>
            <a:ext cx="3273593" cy="22008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700" dirty="0"/>
              <a:t>C</a:t>
            </a:r>
            <a:r>
              <a:rPr lang="vi-VN" sz="1700" dirty="0"/>
              <a:t>ó độ phức tạp tính toán O</a:t>
            </a:r>
            <a:r>
              <a:rPr lang="en-US" sz="1700" dirty="0"/>
              <a:t>(</a:t>
            </a:r>
            <a:r>
              <a:rPr lang="vi-VN" sz="1700" dirty="0"/>
              <a:t>tkn)</a:t>
            </a:r>
            <a:r>
              <a:rPr lang="en-US" sz="1700" dirty="0"/>
              <a:t> </a:t>
            </a:r>
            <a:r>
              <a:rPr lang="vi-VN" sz="1700" dirty="0"/>
              <a:t>(với t là số lần lặp, k là số cụm, n là số đối tượng của tập dữ liệu vào</a:t>
            </a:r>
            <a:r>
              <a:rPr lang="en-US" sz="1700" dirty="0"/>
              <a:t>).</a:t>
            </a:r>
          </a:p>
          <a:p>
            <a:pPr marL="285750" lvl="0" indent="-285750" algn="l" rtl="0">
              <a:spcBef>
                <a:spcPts val="0"/>
              </a:spcBef>
              <a:spcAft>
                <a:spcPts val="0"/>
              </a:spcAft>
              <a:buFont typeface="Arial" panose="020B0604020202020204" pitchFamily="34" charset="0"/>
              <a:buChar char="•"/>
            </a:pPr>
            <a:r>
              <a:rPr lang="en-US" sz="1700" dirty="0" err="1"/>
              <a:t>Có</a:t>
            </a:r>
            <a:r>
              <a:rPr lang="en-US" sz="1700" dirty="0"/>
              <a:t> </a:t>
            </a:r>
            <a:r>
              <a:rPr lang="en-US" sz="1700" dirty="0" err="1"/>
              <a:t>thể</a:t>
            </a:r>
            <a:r>
              <a:rPr lang="en-US" sz="1700" dirty="0"/>
              <a:t> </a:t>
            </a:r>
            <a:r>
              <a:rPr lang="en-US" sz="1700" dirty="0" err="1"/>
              <a:t>áp</a:t>
            </a:r>
            <a:r>
              <a:rPr lang="en-US" sz="1700" dirty="0"/>
              <a:t> </a:t>
            </a:r>
            <a:r>
              <a:rPr lang="en-US" sz="1700" dirty="0" err="1"/>
              <a:t>dụng</a:t>
            </a:r>
            <a:r>
              <a:rPr lang="en-US" sz="1700" dirty="0"/>
              <a:t> </a:t>
            </a:r>
            <a:r>
              <a:rPr lang="en-US" sz="1700" dirty="0" err="1"/>
              <a:t>đối</a:t>
            </a:r>
            <a:r>
              <a:rPr lang="en-US" sz="1700" dirty="0"/>
              <a:t> </a:t>
            </a:r>
            <a:r>
              <a:rPr lang="en-US" sz="1700" dirty="0" err="1"/>
              <a:t>với</a:t>
            </a:r>
            <a:r>
              <a:rPr lang="en-US" sz="1700" dirty="0"/>
              <a:t> </a:t>
            </a:r>
            <a:r>
              <a:rPr lang="en-US" sz="1700" dirty="0" err="1"/>
              <a:t>tập</a:t>
            </a:r>
            <a:r>
              <a:rPr lang="en-US" sz="1700" dirty="0"/>
              <a:t> </a:t>
            </a:r>
            <a:r>
              <a:rPr lang="en-US" sz="1700" dirty="0" err="1"/>
              <a:t>dữ</a:t>
            </a:r>
            <a:r>
              <a:rPr lang="en-US" sz="1700" dirty="0"/>
              <a:t> </a:t>
            </a:r>
            <a:r>
              <a:rPr lang="en-US" sz="1700" dirty="0" err="1"/>
              <a:t>liệu</a:t>
            </a:r>
            <a:r>
              <a:rPr lang="en-US" sz="1700" dirty="0"/>
              <a:t> </a:t>
            </a:r>
            <a:r>
              <a:rPr lang="en-US" sz="1700" dirty="0" err="1"/>
              <a:t>lớn</a:t>
            </a:r>
            <a:r>
              <a:rPr lang="en-US" sz="1700" dirty="0"/>
              <a:t>. </a:t>
            </a:r>
          </a:p>
        </p:txBody>
      </p:sp>
      <p:sp>
        <p:nvSpPr>
          <p:cNvPr id="2436" name="Google Shape;2436;p44"/>
          <p:cNvSpPr txBox="1">
            <a:spLocks noGrp="1"/>
          </p:cNvSpPr>
          <p:nvPr>
            <p:ph type="subTitle" idx="2"/>
          </p:nvPr>
        </p:nvSpPr>
        <p:spPr>
          <a:xfrm>
            <a:off x="4847426" y="2402201"/>
            <a:ext cx="3488308" cy="906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700" dirty="0"/>
              <a:t>K</a:t>
            </a:r>
            <a:r>
              <a:rPr lang="vi-VN" sz="1700" dirty="0"/>
              <a:t>hông khắc phục được nhiễu</a:t>
            </a:r>
            <a:endParaRPr lang="en-US" sz="1700" dirty="0"/>
          </a:p>
          <a:p>
            <a:pPr marL="285750" lvl="0" indent="-285750" algn="just" rtl="0">
              <a:spcBef>
                <a:spcPts val="0"/>
              </a:spcBef>
              <a:spcAft>
                <a:spcPts val="0"/>
              </a:spcAft>
              <a:buFont typeface="Arial" panose="020B0604020202020204" pitchFamily="34" charset="0"/>
              <a:buChar char="•"/>
            </a:pPr>
            <a:r>
              <a:rPr lang="en-US" sz="1700" dirty="0" err="1"/>
              <a:t>Chỉ</a:t>
            </a:r>
            <a:r>
              <a:rPr lang="en-US" sz="1700" dirty="0"/>
              <a:t> </a:t>
            </a:r>
            <a:r>
              <a:rPr lang="en-US" sz="1700" dirty="0" err="1"/>
              <a:t>thích</a:t>
            </a:r>
            <a:r>
              <a:rPr lang="en-US" sz="1700" dirty="0"/>
              <a:t> </a:t>
            </a:r>
            <a:r>
              <a:rPr lang="en-US" sz="1700" dirty="0" err="1"/>
              <a:t>hợp</a:t>
            </a:r>
            <a:r>
              <a:rPr lang="en-US" sz="1700" dirty="0"/>
              <a:t> </a:t>
            </a:r>
            <a:r>
              <a:rPr lang="en-US" sz="1700" dirty="0" err="1"/>
              <a:t>áp</a:t>
            </a:r>
            <a:r>
              <a:rPr lang="en-US" sz="1700" dirty="0"/>
              <a:t> </a:t>
            </a:r>
            <a:r>
              <a:rPr lang="en-US" sz="1700" dirty="0" err="1"/>
              <a:t>dụng</a:t>
            </a:r>
            <a:r>
              <a:rPr lang="en-US" sz="1700" dirty="0"/>
              <a:t> </a:t>
            </a:r>
            <a:r>
              <a:rPr lang="en-US" sz="1700" dirty="0" err="1"/>
              <a:t>với</a:t>
            </a:r>
            <a:r>
              <a:rPr lang="en-US" sz="1700" dirty="0"/>
              <a:t> </a:t>
            </a:r>
            <a:r>
              <a:rPr lang="en-US" sz="1700" dirty="0" err="1"/>
              <a:t>dữ</a:t>
            </a:r>
            <a:r>
              <a:rPr lang="en-US" sz="1700" dirty="0"/>
              <a:t> </a:t>
            </a:r>
            <a:r>
              <a:rPr lang="en-US" sz="1700" dirty="0" err="1"/>
              <a:t>liệu</a:t>
            </a:r>
            <a:r>
              <a:rPr lang="en-US" sz="1700" dirty="0"/>
              <a:t> </a:t>
            </a:r>
            <a:r>
              <a:rPr lang="en-US" sz="1700" dirty="0" err="1"/>
              <a:t>có</a:t>
            </a:r>
            <a:r>
              <a:rPr lang="en-US" sz="1700" dirty="0"/>
              <a:t> </a:t>
            </a:r>
            <a:r>
              <a:rPr lang="en-US" sz="1700" dirty="0" err="1"/>
              <a:t>thuộc</a:t>
            </a:r>
            <a:r>
              <a:rPr lang="en-US" sz="1700" dirty="0"/>
              <a:t> </a:t>
            </a:r>
            <a:r>
              <a:rPr lang="en-US" sz="1700" dirty="0" err="1"/>
              <a:t>tính</a:t>
            </a:r>
            <a:r>
              <a:rPr lang="en-US" sz="1700" dirty="0"/>
              <a:t> </a:t>
            </a:r>
            <a:r>
              <a:rPr lang="en-US" sz="1700" dirty="0" err="1"/>
              <a:t>số</a:t>
            </a:r>
            <a:endParaRPr lang="en-US" sz="1700" dirty="0"/>
          </a:p>
          <a:p>
            <a:pPr marL="285750" lvl="0" indent="-285750" algn="just" rtl="0">
              <a:spcBef>
                <a:spcPts val="0"/>
              </a:spcBef>
              <a:spcAft>
                <a:spcPts val="0"/>
              </a:spcAft>
              <a:buFont typeface="Arial" panose="020B0604020202020204" pitchFamily="34" charset="0"/>
              <a:buChar char="•"/>
            </a:pPr>
            <a:r>
              <a:rPr lang="en-US" sz="1700" dirty="0" err="1"/>
              <a:t>Gặp</a:t>
            </a:r>
            <a:r>
              <a:rPr lang="en-US" sz="1700" dirty="0"/>
              <a:t> </a:t>
            </a:r>
            <a:r>
              <a:rPr lang="en-US" sz="1700" dirty="0" err="1"/>
              <a:t>vấn</a:t>
            </a:r>
            <a:r>
              <a:rPr lang="en-US" sz="1700" dirty="0"/>
              <a:t> </a:t>
            </a:r>
            <a:r>
              <a:rPr lang="en-US" sz="1700" dirty="0" err="1"/>
              <a:t>đề</a:t>
            </a:r>
            <a:r>
              <a:rPr lang="en-US" sz="1700" dirty="0"/>
              <a:t> </a:t>
            </a:r>
            <a:r>
              <a:rPr lang="en-US" sz="1700" dirty="0" err="1"/>
              <a:t>khi</a:t>
            </a:r>
            <a:r>
              <a:rPr lang="en-US" sz="1700" dirty="0"/>
              <a:t> </a:t>
            </a:r>
            <a:r>
              <a:rPr lang="en-US" sz="1700" dirty="0" err="1"/>
              <a:t>dữ</a:t>
            </a:r>
            <a:r>
              <a:rPr lang="en-US" sz="1700" dirty="0"/>
              <a:t> </a:t>
            </a:r>
            <a:r>
              <a:rPr lang="en-US" sz="1700" dirty="0" err="1"/>
              <a:t>liệu</a:t>
            </a:r>
            <a:r>
              <a:rPr lang="en-US" sz="1700" dirty="0"/>
              <a:t> </a:t>
            </a:r>
            <a:r>
              <a:rPr lang="en-US" sz="1700" dirty="0" err="1"/>
              <a:t>chứa</a:t>
            </a:r>
            <a:r>
              <a:rPr lang="en-US" sz="1700" dirty="0"/>
              <a:t> </a:t>
            </a:r>
            <a:r>
              <a:rPr lang="en-US" sz="1700" dirty="0" err="1"/>
              <a:t>các</a:t>
            </a:r>
            <a:r>
              <a:rPr lang="en-US" sz="1700" dirty="0"/>
              <a:t> </a:t>
            </a:r>
            <a:r>
              <a:rPr lang="en-US" sz="1700" dirty="0" err="1"/>
              <a:t>giá</a:t>
            </a:r>
            <a:r>
              <a:rPr lang="en-US" sz="1700" dirty="0"/>
              <a:t> trị </a:t>
            </a:r>
            <a:r>
              <a:rPr lang="en-US" sz="1700" dirty="0" err="1"/>
              <a:t>ngoại</a:t>
            </a:r>
            <a:r>
              <a:rPr lang="en-US" sz="1700" dirty="0"/>
              <a:t> </a:t>
            </a:r>
            <a:r>
              <a:rPr lang="en-US" sz="1700" dirty="0" err="1"/>
              <a:t>lệ</a:t>
            </a:r>
            <a:endParaRPr lang="en-US" sz="1700" dirty="0"/>
          </a:p>
        </p:txBody>
      </p:sp>
      <p:sp>
        <p:nvSpPr>
          <p:cNvPr id="2438" name="Google Shape;2438;p44"/>
          <p:cNvSpPr txBox="1">
            <a:spLocks noGrp="1"/>
          </p:cNvSpPr>
          <p:nvPr>
            <p:ph type="subTitle" idx="4"/>
          </p:nvPr>
        </p:nvSpPr>
        <p:spPr>
          <a:xfrm>
            <a:off x="831704" y="1997017"/>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Ưu</a:t>
            </a:r>
            <a:r>
              <a:rPr lang="en-US" sz="2000" dirty="0"/>
              <a:t> </a:t>
            </a:r>
            <a:r>
              <a:rPr lang="en-US" sz="2000" dirty="0" err="1"/>
              <a:t>điểm</a:t>
            </a:r>
            <a:endParaRPr lang="en-US" sz="2000" dirty="0"/>
          </a:p>
        </p:txBody>
      </p:sp>
      <p:sp>
        <p:nvSpPr>
          <p:cNvPr id="2439" name="Google Shape;2439;p44"/>
          <p:cNvSpPr txBox="1">
            <a:spLocks noGrp="1"/>
          </p:cNvSpPr>
          <p:nvPr>
            <p:ph type="subTitle" idx="5"/>
          </p:nvPr>
        </p:nvSpPr>
        <p:spPr>
          <a:xfrm>
            <a:off x="5753610" y="1992078"/>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Nhược</a:t>
            </a:r>
            <a:r>
              <a:rPr lang="en-US" sz="2000" dirty="0"/>
              <a:t> </a:t>
            </a:r>
            <a:r>
              <a:rPr lang="en-US" sz="2000" dirty="0" err="1"/>
              <a:t>điểm</a:t>
            </a:r>
            <a:endParaRPr lang="en-US" sz="2000" dirty="0"/>
          </a:p>
        </p:txBody>
      </p:sp>
      <p:grpSp>
        <p:nvGrpSpPr>
          <p:cNvPr id="2450" name="Google Shape;2450;p44"/>
          <p:cNvGrpSpPr/>
          <p:nvPr/>
        </p:nvGrpSpPr>
        <p:grpSpPr>
          <a:xfrm>
            <a:off x="6507850" y="1149856"/>
            <a:ext cx="666819" cy="776796"/>
            <a:chOff x="2913006" y="2470849"/>
            <a:chExt cx="459463" cy="535278"/>
          </a:xfrm>
        </p:grpSpPr>
        <p:sp>
          <p:nvSpPr>
            <p:cNvPr id="2451" name="Google Shape;2451;p44"/>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44"/>
          <p:cNvGrpSpPr/>
          <p:nvPr/>
        </p:nvGrpSpPr>
        <p:grpSpPr>
          <a:xfrm>
            <a:off x="1557704" y="1148076"/>
            <a:ext cx="723300" cy="776787"/>
            <a:chOff x="2144847" y="2470849"/>
            <a:chExt cx="498381" cy="535272"/>
          </a:xfrm>
        </p:grpSpPr>
        <p:sp>
          <p:nvSpPr>
            <p:cNvPr id="2464" name="Google Shape;2464;p44"/>
            <p:cNvSpPr/>
            <p:nvPr/>
          </p:nvSpPr>
          <p:spPr>
            <a:xfrm>
              <a:off x="2267996" y="2470849"/>
              <a:ext cx="252086" cy="535272"/>
            </a:xfrm>
            <a:custGeom>
              <a:avLst/>
              <a:gdLst/>
              <a:ahLst/>
              <a:cxnLst/>
              <a:rect l="l" t="t" r="r" b="b"/>
              <a:pathLst>
                <a:path w="9054" h="19225" extrusionOk="0">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2144847" y="2565265"/>
              <a:ext cx="498381" cy="346444"/>
            </a:xfrm>
            <a:custGeom>
              <a:avLst/>
              <a:gdLst/>
              <a:ahLst/>
              <a:cxnLst/>
              <a:rect l="l" t="t" r="r" b="b"/>
              <a:pathLst>
                <a:path w="17900" h="12443" extrusionOk="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2144847" y="2565265"/>
              <a:ext cx="498381" cy="346444"/>
            </a:xfrm>
            <a:custGeom>
              <a:avLst/>
              <a:gdLst/>
              <a:ahLst/>
              <a:cxnLst/>
              <a:rect l="l" t="t" r="r" b="b"/>
              <a:pathLst>
                <a:path w="17900" h="12443" extrusionOk="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2246251" y="2666446"/>
              <a:ext cx="295576" cy="164354"/>
            </a:xfrm>
            <a:custGeom>
              <a:avLst/>
              <a:gdLst/>
              <a:ahLst/>
              <a:cxnLst/>
              <a:rect l="l" t="t" r="r" b="b"/>
              <a:pathLst>
                <a:path w="10616" h="5903" extrusionOk="0">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2272479" y="2646204"/>
              <a:ext cx="121560" cy="153440"/>
            </a:xfrm>
            <a:custGeom>
              <a:avLst/>
              <a:gdLst/>
              <a:ahLst/>
              <a:cxnLst/>
              <a:rect l="l" t="t" r="r" b="b"/>
              <a:pathLst>
                <a:path w="4366" h="5511" extrusionOk="0">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2272479" y="2767878"/>
              <a:ext cx="121560" cy="31768"/>
            </a:xfrm>
            <a:custGeom>
              <a:avLst/>
              <a:gdLst/>
              <a:ahLst/>
              <a:cxnLst/>
              <a:rect l="l" t="t" r="r" b="b"/>
              <a:pathLst>
                <a:path w="4366" h="1141" extrusionOk="0">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2394013" y="2646204"/>
              <a:ext cx="121588" cy="153440"/>
            </a:xfrm>
            <a:custGeom>
              <a:avLst/>
              <a:gdLst/>
              <a:ahLst/>
              <a:cxnLst/>
              <a:rect l="l" t="t" r="r" b="b"/>
              <a:pathLst>
                <a:path w="4367" h="5511" extrusionOk="0">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2394013" y="2767878"/>
              <a:ext cx="121588" cy="31768"/>
            </a:xfrm>
            <a:custGeom>
              <a:avLst/>
              <a:gdLst/>
              <a:ahLst/>
              <a:cxnLst/>
              <a:rect l="l" t="t" r="r" b="b"/>
              <a:pathLst>
                <a:path w="4367" h="1141" extrusionOk="0">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2296730" y="2668562"/>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2296730" y="2696071"/>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2296730" y="2723552"/>
              <a:ext cx="65430" cy="15731"/>
            </a:xfrm>
            <a:custGeom>
              <a:avLst/>
              <a:gdLst/>
              <a:ahLst/>
              <a:cxnLst/>
              <a:rect l="l" t="t" r="r" b="b"/>
              <a:pathLst>
                <a:path w="2350" h="565" extrusionOk="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2425921" y="2668562"/>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2425921" y="2696071"/>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2425921" y="2723552"/>
              <a:ext cx="65430" cy="15731"/>
            </a:xfrm>
            <a:custGeom>
              <a:avLst/>
              <a:gdLst/>
              <a:ahLst/>
              <a:cxnLst/>
              <a:rect l="l" t="t" r="r" b="b"/>
              <a:pathLst>
                <a:path w="2350" h="565" extrusionOk="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2572654" y="2560893"/>
              <a:ext cx="56576" cy="56576"/>
            </a:xfrm>
            <a:custGeom>
              <a:avLst/>
              <a:gdLst/>
              <a:ahLst/>
              <a:cxnLst/>
              <a:rect l="l" t="t" r="r" b="b"/>
              <a:pathLst>
                <a:path w="2032" h="2032" extrusionOk="0">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2272896" y="2871036"/>
              <a:ext cx="56576" cy="56576"/>
            </a:xfrm>
            <a:custGeom>
              <a:avLst/>
              <a:gdLst/>
              <a:ahLst/>
              <a:cxnLst/>
              <a:rect l="l" t="t" r="r" b="b"/>
              <a:pathLst>
                <a:path w="2032" h="2032" extrusionOk="0">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2146016" y="2659374"/>
              <a:ext cx="56576" cy="56576"/>
            </a:xfrm>
            <a:custGeom>
              <a:avLst/>
              <a:gdLst/>
              <a:ahLst/>
              <a:cxnLst/>
              <a:rect l="l" t="t" r="r" b="b"/>
              <a:pathLst>
                <a:path w="2032" h="2032" extrusionOk="0">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176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720000" y="445024"/>
            <a:ext cx="7998698" cy="1078975"/>
          </a:xfrm>
        </p:spPr>
        <p:txBody>
          <a:bodyPr/>
          <a:lstStyle/>
          <a:p>
            <a:pPr marL="0" marR="0">
              <a:lnSpc>
                <a:spcPct val="107000"/>
              </a:lnSpc>
              <a:spcBef>
                <a:spcPts val="0"/>
              </a:spcBef>
              <a:spcAft>
                <a:spcPts val="0"/>
              </a:spcAft>
            </a:pP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Ví</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dụ</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Giả</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sử</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có</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một</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tập</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đối</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tượng</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được</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định</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vị</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trong</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hệ</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trục</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toạ</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độ</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X, Y. Cho k = 3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tức</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người</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dùng</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cần</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phân</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các</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đối</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tượng</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vào</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trong</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 3 </a:t>
            </a:r>
            <a:r>
              <a:rPr lang="en-US" sz="180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kern="0" dirty="0">
                <a:effectLst/>
                <a:latin typeface="Varela Round" panose="00000500000000000000" pitchFamily="2" charset="-79"/>
                <a:ea typeface="Times New Roman" panose="02020603050405020304" pitchFamily="18" charset="0"/>
                <a:cs typeface="Varela Round" panose="00000500000000000000" pitchFamily="2" charset="-79"/>
              </a:rPr>
              <a:t>.</a:t>
            </a:r>
            <a:endParaRPr lang="en-US" sz="1800" kern="100" dirty="0">
              <a:effectLst/>
              <a:latin typeface="Varela Round" panose="00000500000000000000" pitchFamily="2" charset="-79"/>
              <a:ea typeface="Aptos" panose="020B0004020202020204" pitchFamily="34" charset="0"/>
              <a:cs typeface="Varela Round" panose="00000500000000000000" pitchFamily="2" charset="-79"/>
            </a:endParaRPr>
          </a:p>
        </p:txBody>
      </p:sp>
      <p:pic>
        <p:nvPicPr>
          <p:cNvPr id="7" name="Picture 6" descr="A diagram of a number of circles and dots&#10;&#10;Description automatically generated">
            <a:extLst>
              <a:ext uri="{FF2B5EF4-FFF2-40B4-BE49-F238E27FC236}">
                <a16:creationId xmlns:a16="http://schemas.microsoft.com/office/drawing/2014/main" id="{8D9998E6-8E7C-62F1-2A97-3CA70F6469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5187" y="1093160"/>
            <a:ext cx="5537681" cy="3846687"/>
          </a:xfrm>
          <a:prstGeom prst="rect">
            <a:avLst/>
          </a:prstGeom>
          <a:noFill/>
          <a:ln>
            <a:noFill/>
          </a:ln>
        </p:spPr>
      </p:pic>
    </p:spTree>
    <p:extLst>
      <p:ext uri="{BB962C8B-B14F-4D97-AF65-F5344CB8AC3E}">
        <p14:creationId xmlns:p14="http://schemas.microsoft.com/office/powerpoint/2010/main" val="146217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number of circles and dots&#10;&#10;Description automatically generated">
            <a:extLst>
              <a:ext uri="{FF2B5EF4-FFF2-40B4-BE49-F238E27FC236}">
                <a16:creationId xmlns:a16="http://schemas.microsoft.com/office/drawing/2014/main" id="{C023B878-30C7-3398-CEB2-450EE4748B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6213" y="445025"/>
            <a:ext cx="5714866" cy="4022600"/>
          </a:xfrm>
          <a:prstGeom prst="rect">
            <a:avLst/>
          </a:prstGeom>
          <a:noFill/>
          <a:ln>
            <a:noFill/>
          </a:ln>
        </p:spPr>
      </p:pic>
    </p:spTree>
    <p:extLst>
      <p:ext uri="{BB962C8B-B14F-4D97-AF65-F5344CB8AC3E}">
        <p14:creationId xmlns:p14="http://schemas.microsoft.com/office/powerpoint/2010/main" val="1362184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number of circles and dots&#10;&#10;Description automatically generated">
            <a:extLst>
              <a:ext uri="{FF2B5EF4-FFF2-40B4-BE49-F238E27FC236}">
                <a16:creationId xmlns:a16="http://schemas.microsoft.com/office/drawing/2014/main" id="{2D3970B6-F094-7E1D-63F7-A4E81862C4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552" y="445025"/>
            <a:ext cx="5361261" cy="4029706"/>
          </a:xfrm>
          <a:prstGeom prst="rect">
            <a:avLst/>
          </a:prstGeom>
          <a:noFill/>
          <a:ln>
            <a:noFill/>
          </a:ln>
        </p:spPr>
      </p:pic>
    </p:spTree>
    <p:extLst>
      <p:ext uri="{BB962C8B-B14F-4D97-AF65-F5344CB8AC3E}">
        <p14:creationId xmlns:p14="http://schemas.microsoft.com/office/powerpoint/2010/main" val="243960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6C69-1203-4E2D-5631-2434A9A2B4F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5D8AB1E-503F-7A60-5F83-098EE054AED7}"/>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40A310BA-7A55-8F50-D7AE-1FFE4E2193C4}"/>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997C56E3-5E29-99AB-A6E1-86BBE3F85A74}"/>
              </a:ext>
            </a:extLst>
          </p:cNvPr>
          <p:cNvSpPr>
            <a:spLocks noGrp="1"/>
          </p:cNvSpPr>
          <p:nvPr>
            <p:ph type="subTitle" idx="3"/>
          </p:nvPr>
        </p:nvSpPr>
        <p:spPr/>
        <p:txBody>
          <a:bodyPr/>
          <a:lstStyle/>
          <a:p>
            <a:endParaRPr lang="en-US" dirty="0"/>
          </a:p>
        </p:txBody>
      </p:sp>
      <p:sp>
        <p:nvSpPr>
          <p:cNvPr id="6" name="Subtitle 5">
            <a:extLst>
              <a:ext uri="{FF2B5EF4-FFF2-40B4-BE49-F238E27FC236}">
                <a16:creationId xmlns:a16="http://schemas.microsoft.com/office/drawing/2014/main" id="{C904D971-1A36-0C65-03A7-DA00E447185E}"/>
              </a:ext>
            </a:extLst>
          </p:cNvPr>
          <p:cNvSpPr>
            <a:spLocks noGrp="1"/>
          </p:cNvSpPr>
          <p:nvPr>
            <p:ph type="subTitle" idx="4"/>
          </p:nvPr>
        </p:nvSpPr>
        <p:spPr/>
        <p:txBody>
          <a:bodyPr/>
          <a:lstStyle/>
          <a:p>
            <a:endParaRPr lang="en-US"/>
          </a:p>
        </p:txBody>
      </p:sp>
      <p:pic>
        <p:nvPicPr>
          <p:cNvPr id="7" name="Picture 6" descr="A diagram of a number of objects&#10;&#10;Description automatically generated with medium confidence">
            <a:extLst>
              <a:ext uri="{FF2B5EF4-FFF2-40B4-BE49-F238E27FC236}">
                <a16:creationId xmlns:a16="http://schemas.microsoft.com/office/drawing/2014/main" id="{2D544B1B-E205-B4FD-8675-80A766570A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1013" y="560449"/>
            <a:ext cx="6063643" cy="4204507"/>
          </a:xfrm>
          <a:prstGeom prst="rect">
            <a:avLst/>
          </a:prstGeom>
          <a:noFill/>
          <a:ln>
            <a:noFill/>
          </a:ln>
        </p:spPr>
      </p:pic>
    </p:spTree>
    <p:extLst>
      <p:ext uri="{BB962C8B-B14F-4D97-AF65-F5344CB8AC3E}">
        <p14:creationId xmlns:p14="http://schemas.microsoft.com/office/powerpoint/2010/main" val="83388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3D43-EA42-E707-B834-71497EA2B5E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E6B2E943-24A9-A71A-FAAA-CFCAB0FA937D}"/>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9E8FC54A-2CBC-B78C-A48B-D27EF1D6AC9C}"/>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99428DDE-434C-7E79-2B16-CE0970C9A6D2}"/>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0ED441D1-90F0-1F6E-C631-7FFB45A0D105}"/>
              </a:ext>
            </a:extLst>
          </p:cNvPr>
          <p:cNvSpPr>
            <a:spLocks noGrp="1"/>
          </p:cNvSpPr>
          <p:nvPr>
            <p:ph type="subTitle" idx="4"/>
          </p:nvPr>
        </p:nvSpPr>
        <p:spPr/>
        <p:txBody>
          <a:bodyPr/>
          <a:lstStyle/>
          <a:p>
            <a:endParaRPr lang="en-US"/>
          </a:p>
        </p:txBody>
      </p:sp>
      <p:pic>
        <p:nvPicPr>
          <p:cNvPr id="8" name="Picture 7" descr="A diagram of a number of numbers&#10;&#10;Description automatically generated with medium confidence">
            <a:extLst>
              <a:ext uri="{FF2B5EF4-FFF2-40B4-BE49-F238E27FC236}">
                <a16:creationId xmlns:a16="http://schemas.microsoft.com/office/drawing/2014/main" id="{ACDABC0B-35B0-B17F-D4A4-C4F92CC0A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4218" y="452113"/>
            <a:ext cx="5702281" cy="4253450"/>
          </a:xfrm>
          <a:prstGeom prst="rect">
            <a:avLst/>
          </a:prstGeom>
          <a:noFill/>
          <a:ln>
            <a:noFill/>
          </a:ln>
        </p:spPr>
      </p:pic>
    </p:spTree>
    <p:extLst>
      <p:ext uri="{BB962C8B-B14F-4D97-AF65-F5344CB8AC3E}">
        <p14:creationId xmlns:p14="http://schemas.microsoft.com/office/powerpoint/2010/main" val="975564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37"/>
          <p:cNvSpPr/>
          <p:nvPr/>
        </p:nvSpPr>
        <p:spPr>
          <a:xfrm>
            <a:off x="1445232" y="1858215"/>
            <a:ext cx="630605" cy="581343"/>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1465385" y="2537169"/>
            <a:ext cx="630605" cy="581343"/>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txBox="1">
            <a:spLocks noGrp="1"/>
          </p:cNvSpPr>
          <p:nvPr>
            <p:ph type="title"/>
          </p:nvPr>
        </p:nvSpPr>
        <p:spPr>
          <a:xfrm>
            <a:off x="2634188" y="376736"/>
            <a:ext cx="386617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a:t>
            </a:r>
            <a:endParaRPr dirty="0">
              <a:highlight>
                <a:schemeClr val="dk2"/>
              </a:highlight>
            </a:endParaRPr>
          </a:p>
        </p:txBody>
      </p:sp>
      <p:sp>
        <p:nvSpPr>
          <p:cNvPr id="2177" name="Google Shape;2177;p37"/>
          <p:cNvSpPr txBox="1">
            <a:spLocks noGrp="1"/>
          </p:cNvSpPr>
          <p:nvPr>
            <p:ph type="subTitle" idx="8"/>
          </p:nvPr>
        </p:nvSpPr>
        <p:spPr>
          <a:xfrm>
            <a:off x="2245695" y="1145142"/>
            <a:ext cx="3566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Phân cụm dữ liệu</a:t>
            </a:r>
            <a:endParaRPr dirty="0"/>
          </a:p>
        </p:txBody>
      </p:sp>
      <p:sp>
        <p:nvSpPr>
          <p:cNvPr id="2178" name="Google Shape;2178;p37"/>
          <p:cNvSpPr txBox="1">
            <a:spLocks noGrp="1"/>
          </p:cNvSpPr>
          <p:nvPr>
            <p:ph type="subTitle" idx="9"/>
          </p:nvPr>
        </p:nvSpPr>
        <p:spPr>
          <a:xfrm>
            <a:off x="2245695" y="1847217"/>
            <a:ext cx="3566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Phân loại</a:t>
            </a:r>
            <a:endParaRPr dirty="0"/>
          </a:p>
        </p:txBody>
      </p:sp>
      <p:sp>
        <p:nvSpPr>
          <p:cNvPr id="2179" name="Google Shape;2179;p37"/>
          <p:cNvSpPr txBox="1">
            <a:spLocks noGrp="1"/>
          </p:cNvSpPr>
          <p:nvPr>
            <p:ph type="subTitle" idx="1"/>
          </p:nvPr>
        </p:nvSpPr>
        <p:spPr>
          <a:xfrm>
            <a:off x="2239157" y="2575373"/>
            <a:ext cx="3189373"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Độ đo khoảng cách</a:t>
            </a:r>
            <a:endParaRPr dirty="0"/>
          </a:p>
        </p:txBody>
      </p:sp>
      <p:grpSp>
        <p:nvGrpSpPr>
          <p:cNvPr id="2180" name="Google Shape;2180;p37"/>
          <p:cNvGrpSpPr/>
          <p:nvPr/>
        </p:nvGrpSpPr>
        <p:grpSpPr>
          <a:xfrm>
            <a:off x="6545078" y="1483838"/>
            <a:ext cx="1927424" cy="2612329"/>
            <a:chOff x="2522614" y="409334"/>
            <a:chExt cx="595325" cy="806847"/>
          </a:xfrm>
        </p:grpSpPr>
        <p:sp>
          <p:nvSpPr>
            <p:cNvPr id="2181" name="Google Shape;2181;p37"/>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7"/>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7"/>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7"/>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7"/>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7"/>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7"/>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7"/>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7"/>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7"/>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37"/>
          <p:cNvSpPr/>
          <p:nvPr/>
        </p:nvSpPr>
        <p:spPr>
          <a:xfrm>
            <a:off x="6228953" y="1078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7"/>
          <p:cNvSpPr/>
          <p:nvPr/>
        </p:nvSpPr>
        <p:spPr>
          <a:xfrm>
            <a:off x="7242053" y="1010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7"/>
          <p:cNvSpPr/>
          <p:nvPr/>
        </p:nvSpPr>
        <p:spPr>
          <a:xfrm>
            <a:off x="8043791" y="3962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5" name="Google Shape;2205;p37"/>
          <p:cNvGrpSpPr/>
          <p:nvPr/>
        </p:nvGrpSpPr>
        <p:grpSpPr>
          <a:xfrm>
            <a:off x="70092" y="2606354"/>
            <a:ext cx="1189455" cy="1221626"/>
            <a:chOff x="1742490" y="367839"/>
            <a:chExt cx="629242" cy="646260"/>
          </a:xfrm>
        </p:grpSpPr>
        <p:sp>
          <p:nvSpPr>
            <p:cNvPr id="2206" name="Google Shape;2206;p3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37"/>
          <p:cNvSpPr/>
          <p:nvPr/>
        </p:nvSpPr>
        <p:spPr>
          <a:xfrm>
            <a:off x="1451502" y="1167734"/>
            <a:ext cx="630605" cy="581343"/>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txBox="1">
            <a:spLocks noGrp="1"/>
          </p:cNvSpPr>
          <p:nvPr>
            <p:ph type="title" idx="5"/>
          </p:nvPr>
        </p:nvSpPr>
        <p:spPr>
          <a:xfrm>
            <a:off x="1451503" y="1231396"/>
            <a:ext cx="66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219" name="Google Shape;2219;p37"/>
          <p:cNvSpPr txBox="1">
            <a:spLocks noGrp="1"/>
          </p:cNvSpPr>
          <p:nvPr>
            <p:ph type="title" idx="6"/>
          </p:nvPr>
        </p:nvSpPr>
        <p:spPr>
          <a:xfrm>
            <a:off x="1480041" y="2596267"/>
            <a:ext cx="66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20" name="Google Shape;2220;p37"/>
          <p:cNvSpPr txBox="1">
            <a:spLocks noGrp="1"/>
          </p:cNvSpPr>
          <p:nvPr>
            <p:ph type="title" idx="7"/>
          </p:nvPr>
        </p:nvSpPr>
        <p:spPr>
          <a:xfrm>
            <a:off x="1445233" y="1923480"/>
            <a:ext cx="669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7" name="Google Shape;2217;p37">
            <a:extLst>
              <a:ext uri="{FF2B5EF4-FFF2-40B4-BE49-F238E27FC236}">
                <a16:creationId xmlns:a16="http://schemas.microsoft.com/office/drawing/2014/main" id="{DE01FB9C-16C8-EC19-1F7F-25078E76A21F}"/>
              </a:ext>
            </a:extLst>
          </p:cNvPr>
          <p:cNvSpPr/>
          <p:nvPr/>
        </p:nvSpPr>
        <p:spPr>
          <a:xfrm>
            <a:off x="1448464" y="3280037"/>
            <a:ext cx="630605" cy="581343"/>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18;p37">
            <a:extLst>
              <a:ext uri="{FF2B5EF4-FFF2-40B4-BE49-F238E27FC236}">
                <a16:creationId xmlns:a16="http://schemas.microsoft.com/office/drawing/2014/main" id="{6B7895DB-FBB4-91C0-7693-0BC5B103C1D9}"/>
              </a:ext>
            </a:extLst>
          </p:cNvPr>
          <p:cNvSpPr txBox="1">
            <a:spLocks/>
          </p:cNvSpPr>
          <p:nvPr/>
        </p:nvSpPr>
        <p:spPr>
          <a:xfrm>
            <a:off x="1448465" y="3343699"/>
            <a:ext cx="6693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arela Round"/>
              <a:buNone/>
              <a:defRPr sz="30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04</a:t>
            </a:r>
          </a:p>
        </p:txBody>
      </p:sp>
      <p:sp>
        <p:nvSpPr>
          <p:cNvPr id="19" name="Google Shape;2179;p37">
            <a:extLst>
              <a:ext uri="{FF2B5EF4-FFF2-40B4-BE49-F238E27FC236}">
                <a16:creationId xmlns:a16="http://schemas.microsoft.com/office/drawing/2014/main" id="{B1ED5610-9975-E16B-F953-A172B4189391}"/>
              </a:ext>
            </a:extLst>
          </p:cNvPr>
          <p:cNvSpPr txBox="1">
            <a:spLocks/>
          </p:cNvSpPr>
          <p:nvPr/>
        </p:nvSpPr>
        <p:spPr>
          <a:xfrm>
            <a:off x="2240588" y="3251367"/>
            <a:ext cx="3189373"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1" i="0" u="none" strike="noStrike" cap="none">
                <a:solidFill>
                  <a:schemeClr val="dk1"/>
                </a:solidFill>
                <a:latin typeface="Varela Round"/>
                <a:ea typeface="Varela Round"/>
                <a:cs typeface="Varela Round"/>
                <a:sym typeface="Varela Rou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Evaluation</a:t>
            </a:r>
          </a:p>
        </p:txBody>
      </p:sp>
      <p:sp>
        <p:nvSpPr>
          <p:cNvPr id="20" name="Google Shape;2179;p37">
            <a:extLst>
              <a:ext uri="{FF2B5EF4-FFF2-40B4-BE49-F238E27FC236}">
                <a16:creationId xmlns:a16="http://schemas.microsoft.com/office/drawing/2014/main" id="{A42A0E17-8B3F-F1DF-7141-E35E1F2B447E}"/>
              </a:ext>
            </a:extLst>
          </p:cNvPr>
          <p:cNvSpPr txBox="1">
            <a:spLocks/>
          </p:cNvSpPr>
          <p:nvPr/>
        </p:nvSpPr>
        <p:spPr>
          <a:xfrm>
            <a:off x="2245695" y="3914474"/>
            <a:ext cx="3686506"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400" b="1" i="0" u="none" strike="noStrike" cap="none">
                <a:solidFill>
                  <a:schemeClr val="dk1"/>
                </a:solidFill>
                <a:latin typeface="Varela Round"/>
                <a:ea typeface="Varela Round"/>
                <a:cs typeface="Varela Round"/>
                <a:sym typeface="Varela Rou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t>Phân</a:t>
            </a:r>
            <a:r>
              <a:rPr lang="en-US" dirty="0"/>
              <a:t> </a:t>
            </a:r>
            <a:r>
              <a:rPr lang="en-US" dirty="0" err="1"/>
              <a:t>cụm</a:t>
            </a:r>
            <a:r>
              <a:rPr lang="en-US" dirty="0"/>
              <a:t> </a:t>
            </a:r>
            <a:r>
              <a:rPr lang="en-US" dirty="0" err="1"/>
              <a:t>phân</a:t>
            </a:r>
            <a:r>
              <a:rPr lang="en-US" dirty="0"/>
              <a:t> </a:t>
            </a:r>
            <a:r>
              <a:rPr lang="en-US" dirty="0" err="1"/>
              <a:t>hoạch</a:t>
            </a:r>
            <a:endParaRPr lang="en-US" dirty="0"/>
          </a:p>
        </p:txBody>
      </p:sp>
      <p:sp>
        <p:nvSpPr>
          <p:cNvPr id="21" name="Google Shape;2217;p37">
            <a:extLst>
              <a:ext uri="{FF2B5EF4-FFF2-40B4-BE49-F238E27FC236}">
                <a16:creationId xmlns:a16="http://schemas.microsoft.com/office/drawing/2014/main" id="{EA26D41B-0CAE-B6B2-0B1A-06EB6C4BBE02}"/>
              </a:ext>
            </a:extLst>
          </p:cNvPr>
          <p:cNvSpPr/>
          <p:nvPr/>
        </p:nvSpPr>
        <p:spPr>
          <a:xfrm>
            <a:off x="1502882" y="3946591"/>
            <a:ext cx="630605" cy="581343"/>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18;p37">
            <a:extLst>
              <a:ext uri="{FF2B5EF4-FFF2-40B4-BE49-F238E27FC236}">
                <a16:creationId xmlns:a16="http://schemas.microsoft.com/office/drawing/2014/main" id="{EDD9945F-01A3-96B7-FB35-649706AB4622}"/>
              </a:ext>
            </a:extLst>
          </p:cNvPr>
          <p:cNvSpPr txBox="1">
            <a:spLocks/>
          </p:cNvSpPr>
          <p:nvPr/>
        </p:nvSpPr>
        <p:spPr>
          <a:xfrm>
            <a:off x="1480041" y="4039574"/>
            <a:ext cx="6693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arela Round"/>
              <a:buNone/>
              <a:defRPr sz="30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0E99-A963-1FD7-CA79-422138A4C5E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9CA7C8D-2CFA-BB27-8D71-1E423DA37FB1}"/>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B7FEE8F5-00B8-E556-8E0A-2D9EC761E900}"/>
              </a:ext>
            </a:extLst>
          </p:cNvPr>
          <p:cNvSpPr>
            <a:spLocks noGrp="1"/>
          </p:cNvSpPr>
          <p:nvPr>
            <p:ph type="subTitle" idx="2"/>
          </p:nvPr>
        </p:nvSpPr>
        <p:spPr/>
        <p:txBody>
          <a:bodyPr/>
          <a:lstStyle/>
          <a:p>
            <a:endParaRPr lang="en-US" dirty="0"/>
          </a:p>
        </p:txBody>
      </p:sp>
      <p:sp>
        <p:nvSpPr>
          <p:cNvPr id="5" name="Subtitle 4">
            <a:extLst>
              <a:ext uri="{FF2B5EF4-FFF2-40B4-BE49-F238E27FC236}">
                <a16:creationId xmlns:a16="http://schemas.microsoft.com/office/drawing/2014/main" id="{63307DFB-87E8-6463-EE81-6D6ED5CBDC37}"/>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A902A871-7D49-4C56-28E5-1C532812C9F6}"/>
              </a:ext>
            </a:extLst>
          </p:cNvPr>
          <p:cNvSpPr>
            <a:spLocks noGrp="1"/>
          </p:cNvSpPr>
          <p:nvPr>
            <p:ph type="subTitle" idx="4"/>
          </p:nvPr>
        </p:nvSpPr>
        <p:spPr/>
        <p:txBody>
          <a:bodyPr/>
          <a:lstStyle/>
          <a:p>
            <a:endParaRPr lang="en-US"/>
          </a:p>
        </p:txBody>
      </p:sp>
      <p:pic>
        <p:nvPicPr>
          <p:cNvPr id="7" name="Picture 6" descr="A diagram of a number of dots and circles&#10;&#10;Description automatically generated">
            <a:extLst>
              <a:ext uri="{FF2B5EF4-FFF2-40B4-BE49-F238E27FC236}">
                <a16:creationId xmlns:a16="http://schemas.microsoft.com/office/drawing/2014/main" id="{5519A4D2-0564-2409-228D-0656F5621D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6423" y="445025"/>
            <a:ext cx="6057033" cy="4253450"/>
          </a:xfrm>
          <a:prstGeom prst="rect">
            <a:avLst/>
          </a:prstGeom>
          <a:noFill/>
          <a:ln>
            <a:noFill/>
          </a:ln>
        </p:spPr>
      </p:pic>
    </p:spTree>
    <p:extLst>
      <p:ext uri="{BB962C8B-B14F-4D97-AF65-F5344CB8AC3E}">
        <p14:creationId xmlns:p14="http://schemas.microsoft.com/office/powerpoint/2010/main" val="98328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712912" y="330725"/>
            <a:ext cx="7998698" cy="1078975"/>
          </a:xfrm>
        </p:spPr>
        <p:txBody>
          <a:bodyPr/>
          <a:lstStyle/>
          <a:p>
            <a:pPr marL="0" marR="0">
              <a:lnSpc>
                <a:spcPct val="107000"/>
              </a:lnSpc>
              <a:spcBef>
                <a:spcPts val="0"/>
              </a:spcBef>
              <a:spcAft>
                <a:spcPts val="0"/>
              </a:spcAft>
            </a:pP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Một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ví</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dụ</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khác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a:t>
            </a:r>
            <a:br>
              <a:rPr lang="en-US" sz="1800" b="0" kern="100" dirty="0">
                <a:effectLst/>
                <a:latin typeface="Varela Round" panose="00000500000000000000" pitchFamily="2" charset="-79"/>
                <a:ea typeface="Aptos" panose="020B0004020202020204" pitchFamily="34" charset="0"/>
                <a:cs typeface="Varela Round" panose="00000500000000000000" pitchFamily="2" charset="-79"/>
              </a:rPr>
            </a:b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Ta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có</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giả</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sử</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một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tập</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đối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tượng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được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định</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vị</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trong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hệ</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trục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toạ</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độ</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X, Y. Cho k =3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tức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người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dùng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cần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phân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loại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các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đối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tượng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vào</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trong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3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endParaRPr lang="en-US" sz="1800" b="0" kern="100" dirty="0">
              <a:effectLst/>
              <a:latin typeface="Varela Round" panose="00000500000000000000" pitchFamily="2" charset="-79"/>
              <a:ea typeface="Aptos" panose="020B0004020202020204" pitchFamily="34" charset="0"/>
              <a:cs typeface="Varela Round" panose="00000500000000000000" pitchFamily="2" charset="-79"/>
            </a:endParaRPr>
          </a:p>
        </p:txBody>
      </p:sp>
      <p:pic>
        <p:nvPicPr>
          <p:cNvPr id="3" name="Picture 2" descr="A group of colored dots&#10;&#10;Description automatically generated with medium confidence">
            <a:extLst>
              <a:ext uri="{FF2B5EF4-FFF2-40B4-BE49-F238E27FC236}">
                <a16:creationId xmlns:a16="http://schemas.microsoft.com/office/drawing/2014/main" id="{81B6693C-C2B5-EE89-A2DF-E4EB91C38A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2609" y="1409700"/>
            <a:ext cx="5943600" cy="3543300"/>
          </a:xfrm>
          <a:prstGeom prst="rect">
            <a:avLst/>
          </a:prstGeom>
          <a:noFill/>
          <a:ln>
            <a:noFill/>
          </a:ln>
        </p:spPr>
      </p:pic>
    </p:spTree>
    <p:extLst>
      <p:ext uri="{BB962C8B-B14F-4D97-AF65-F5344CB8AC3E}">
        <p14:creationId xmlns:p14="http://schemas.microsoft.com/office/powerpoint/2010/main" val="247854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dots&#10;&#10;Description automatically generated with medium confidence">
            <a:extLst>
              <a:ext uri="{FF2B5EF4-FFF2-40B4-BE49-F238E27FC236}">
                <a16:creationId xmlns:a16="http://schemas.microsoft.com/office/drawing/2014/main" id="{78BE28F0-3F99-56C1-B4E0-88C9B503D4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1344" y="1433512"/>
            <a:ext cx="5943600" cy="3495675"/>
          </a:xfrm>
          <a:prstGeom prst="rect">
            <a:avLst/>
          </a:prstGeom>
          <a:noFill/>
          <a:ln>
            <a:noFill/>
          </a:ln>
        </p:spPr>
      </p:pic>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491135" y="354537"/>
            <a:ext cx="8275144" cy="1078975"/>
          </a:xfrm>
        </p:spPr>
        <p:txBody>
          <a:bodyPr/>
          <a:lstStyle/>
          <a:p>
            <a:pPr>
              <a:lnSpc>
                <a:spcPct val="107000"/>
              </a:lnSpc>
            </a:pP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Tầm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quan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trọng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của</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việc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chọn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trọng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tâm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ban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đầu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a:t>
            </a:r>
            <a:b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b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Với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những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nằm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xa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nhau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nếu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để</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việc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chọn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k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ngẫu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nhiên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có</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thể</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gây</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ra</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sự</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sai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sót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phân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những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tâm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ta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chọn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nằm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sát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nhau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trên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một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ban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đầu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a:t>
            </a:r>
            <a:br>
              <a:rPr lang="en-US" sz="1800" b="0" kern="100" dirty="0">
                <a:effectLst/>
                <a:latin typeface="Varela Round" panose="00000500000000000000" pitchFamily="2" charset="-79"/>
                <a:ea typeface="Aptos" panose="020B0004020202020204" pitchFamily="34" charset="0"/>
                <a:cs typeface="Varela Round" panose="00000500000000000000" pitchFamily="2" charset="-79"/>
              </a:rPr>
            </a:br>
            <a:endParaRPr lang="en-US" sz="1800" b="0" kern="100" dirty="0">
              <a:effectLst/>
              <a:latin typeface="Varela Round" panose="00000500000000000000" pitchFamily="2" charset="-79"/>
              <a:ea typeface="Aptos" panose="020B0004020202020204" pitchFamily="34" charset="0"/>
              <a:cs typeface="Varela Round" panose="00000500000000000000" pitchFamily="2" charset="-79"/>
            </a:endParaRPr>
          </a:p>
        </p:txBody>
      </p:sp>
    </p:spTree>
    <p:extLst>
      <p:ext uri="{BB962C8B-B14F-4D97-AF65-F5344CB8AC3E}">
        <p14:creationId xmlns:p14="http://schemas.microsoft.com/office/powerpoint/2010/main" val="1365265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720000" y="445024"/>
            <a:ext cx="7998698" cy="1078975"/>
          </a:xfrm>
        </p:spPr>
        <p:txBody>
          <a:bodyPr/>
          <a:lstStyle/>
          <a:p>
            <a:pPr>
              <a:lnSpc>
                <a:spcPct val="107000"/>
              </a:lnSpc>
            </a:pP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Hạn</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chế</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của</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K-means:</a:t>
            </a:r>
            <a:b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b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Sự</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khác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nhau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giữa</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kích</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thước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các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cụm</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a:t>
            </a:r>
            <a:br>
              <a:rPr lang="en-US" sz="1800" b="0" kern="100" dirty="0">
                <a:effectLst/>
                <a:latin typeface="Varela Round" panose="00000500000000000000" pitchFamily="2" charset="-79"/>
                <a:ea typeface="Aptos" panose="020B0004020202020204" pitchFamily="34" charset="0"/>
                <a:cs typeface="Varela Round" panose="00000500000000000000" pitchFamily="2" charset="-79"/>
              </a:rPr>
            </a:br>
            <a:endParaRPr lang="en-US" sz="1800" b="0" kern="100" dirty="0">
              <a:effectLst/>
              <a:latin typeface="Varela Round" panose="00000500000000000000" pitchFamily="2" charset="-79"/>
              <a:ea typeface="Aptos" panose="020B0004020202020204" pitchFamily="34" charset="0"/>
              <a:cs typeface="Varela Round" panose="00000500000000000000" pitchFamily="2" charset="-79"/>
            </a:endParaRPr>
          </a:p>
        </p:txBody>
      </p:sp>
      <p:pic>
        <p:nvPicPr>
          <p:cNvPr id="3" name="Picture 2" descr="A graph of numbers and a diagram of numbers&#10;&#10;Description automatically generated with medium confidence">
            <a:extLst>
              <a:ext uri="{FF2B5EF4-FFF2-40B4-BE49-F238E27FC236}">
                <a16:creationId xmlns:a16="http://schemas.microsoft.com/office/drawing/2014/main" id="{1E44E417-5863-C519-A195-9A04C638D9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6168" y="1175451"/>
            <a:ext cx="6711663" cy="3409611"/>
          </a:xfrm>
          <a:prstGeom prst="rect">
            <a:avLst/>
          </a:prstGeom>
          <a:noFill/>
          <a:ln>
            <a:noFill/>
          </a:ln>
        </p:spPr>
      </p:pic>
    </p:spTree>
    <p:extLst>
      <p:ext uri="{BB962C8B-B14F-4D97-AF65-F5344CB8AC3E}">
        <p14:creationId xmlns:p14="http://schemas.microsoft.com/office/powerpoint/2010/main" val="277920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720000" y="445024"/>
            <a:ext cx="7998698" cy="1078975"/>
          </a:xfrm>
        </p:spPr>
        <p:txBody>
          <a:bodyPr/>
          <a:lstStyle/>
          <a:p>
            <a:pPr>
              <a:lnSpc>
                <a:spcPct val="107000"/>
              </a:lnSpc>
            </a:pP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Sự</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khác</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nhau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về</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mật</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độ</a:t>
            </a:r>
            <a:endParaRPr lang="en-US" sz="1800" b="0" kern="100" dirty="0">
              <a:effectLst/>
              <a:latin typeface="Varela Round" panose="00000500000000000000" pitchFamily="2" charset="-79"/>
              <a:ea typeface="Aptos" panose="020B0004020202020204" pitchFamily="34" charset="0"/>
              <a:cs typeface="Varela Round" panose="00000500000000000000" pitchFamily="2" charset="-79"/>
            </a:endParaRPr>
          </a:p>
        </p:txBody>
      </p:sp>
      <p:pic>
        <p:nvPicPr>
          <p:cNvPr id="4" name="Picture 3" descr="A graph of numbers and numbers&#10;&#10;Description automatically generated with medium confidence">
            <a:extLst>
              <a:ext uri="{FF2B5EF4-FFF2-40B4-BE49-F238E27FC236}">
                <a16:creationId xmlns:a16="http://schemas.microsoft.com/office/drawing/2014/main" id="{60925A6F-C9B0-46B0-B8EB-47725BCDD1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086" y="1048636"/>
            <a:ext cx="7113828" cy="3374508"/>
          </a:xfrm>
          <a:prstGeom prst="rect">
            <a:avLst/>
          </a:prstGeom>
          <a:noFill/>
          <a:ln>
            <a:noFill/>
          </a:ln>
        </p:spPr>
      </p:pic>
    </p:spTree>
    <p:extLst>
      <p:ext uri="{BB962C8B-B14F-4D97-AF65-F5344CB8AC3E}">
        <p14:creationId xmlns:p14="http://schemas.microsoft.com/office/powerpoint/2010/main" val="3077651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DAC2-648D-96B3-6329-A0110A2ECB80}"/>
              </a:ext>
            </a:extLst>
          </p:cNvPr>
          <p:cNvSpPr>
            <a:spLocks noGrp="1"/>
          </p:cNvSpPr>
          <p:nvPr>
            <p:ph type="title"/>
          </p:nvPr>
        </p:nvSpPr>
        <p:spPr>
          <a:xfrm>
            <a:off x="720000" y="445024"/>
            <a:ext cx="7998698" cy="1078975"/>
          </a:xfrm>
        </p:spPr>
        <p:txBody>
          <a:bodyPr/>
          <a:lstStyle/>
          <a:p>
            <a:pPr marR="0" lvl="0" fontAlgn="base">
              <a:lnSpc>
                <a:spcPct val="107000"/>
              </a:lnSpc>
              <a:spcBef>
                <a:spcPts val="0"/>
              </a:spcBef>
              <a:spcAft>
                <a:spcPts val="0"/>
              </a:spcAft>
              <a:buSzPts val="1000"/>
              <a:tabLst>
                <a:tab pos="457200" algn="l"/>
              </a:tabLst>
            </a:pP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Với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hình</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dạng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không</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phải</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là</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hình</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 </a:t>
            </a:r>
            <a:r>
              <a:rPr lang="en-US" sz="1800" b="0" kern="0" dirty="0" err="1">
                <a:effectLst/>
                <a:latin typeface="Varela Round" panose="00000500000000000000" pitchFamily="2" charset="-79"/>
                <a:ea typeface="Times New Roman" panose="02020603050405020304" pitchFamily="18" charset="0"/>
                <a:cs typeface="Varela Round" panose="00000500000000000000" pitchFamily="2" charset="-79"/>
              </a:rPr>
              <a:t>cầu</a:t>
            </a:r>
            <a:r>
              <a:rPr lang="en-US" sz="1800" b="0" kern="0" dirty="0">
                <a:effectLst/>
                <a:latin typeface="Varela Round" panose="00000500000000000000" pitchFamily="2" charset="-79"/>
                <a:ea typeface="Times New Roman" panose="02020603050405020304" pitchFamily="18" charset="0"/>
                <a:cs typeface="Varela Round" panose="00000500000000000000" pitchFamily="2" charset="-79"/>
              </a:rPr>
              <a:t>:</a:t>
            </a:r>
            <a:endParaRPr lang="en-US" sz="1800" b="0" kern="100" dirty="0">
              <a:effectLst/>
              <a:latin typeface="Varela Round" panose="00000500000000000000" pitchFamily="2" charset="-79"/>
              <a:ea typeface="Aptos" panose="020B0004020202020204" pitchFamily="34" charset="0"/>
              <a:cs typeface="Varela Round" panose="00000500000000000000" pitchFamily="2" charset="-79"/>
            </a:endParaRPr>
          </a:p>
        </p:txBody>
      </p:sp>
      <p:pic>
        <p:nvPicPr>
          <p:cNvPr id="3" name="Picture 2" descr="A diagram of numbers and points&#10;&#10;Description automatically generated with medium confidence">
            <a:extLst>
              <a:ext uri="{FF2B5EF4-FFF2-40B4-BE49-F238E27FC236}">
                <a16:creationId xmlns:a16="http://schemas.microsoft.com/office/drawing/2014/main" id="{1698BF18-FEA9-38A0-D5F7-96B060BAD8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390" y="984511"/>
            <a:ext cx="7280492" cy="3593576"/>
          </a:xfrm>
          <a:prstGeom prst="rect">
            <a:avLst/>
          </a:prstGeom>
          <a:noFill/>
          <a:ln>
            <a:noFill/>
          </a:ln>
        </p:spPr>
      </p:pic>
    </p:spTree>
    <p:extLst>
      <p:ext uri="{BB962C8B-B14F-4D97-AF65-F5344CB8AC3E}">
        <p14:creationId xmlns:p14="http://schemas.microsoft.com/office/powerpoint/2010/main" val="267328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0" name="Google Shape;2280;p40"/>
          <p:cNvSpPr txBox="1">
            <a:spLocks noGrp="1"/>
          </p:cNvSpPr>
          <p:nvPr>
            <p:ph type="subTitle" idx="2"/>
          </p:nvPr>
        </p:nvSpPr>
        <p:spPr>
          <a:xfrm>
            <a:off x="1144902" y="1341255"/>
            <a:ext cx="7280919" cy="2696655"/>
          </a:xfrm>
          <a:prstGeom prst="rect">
            <a:avLst/>
          </a:prstGeom>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Font typeface="Arial" panose="020B0604020202020204" pitchFamily="34" charset="0"/>
              <a:buChar char="•"/>
            </a:pPr>
            <a:r>
              <a:rPr lang="en-US" sz="1800" dirty="0" err="1">
                <a:latin typeface="Varela Round" panose="00000500000000000000" pitchFamily="2" charset="-79"/>
                <a:ea typeface="Aptos" panose="020B0004020202020204" pitchFamily="34" charset="0"/>
                <a:cs typeface="Varela Round" panose="00000500000000000000" pitchFamily="2" charset="-79"/>
              </a:rPr>
              <a:t>L</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ựa</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chọn</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effectLst/>
                <a:latin typeface="Varela Round" panose="00000500000000000000" pitchFamily="2" charset="-79"/>
                <a:ea typeface="Aptos" panose="020B0004020202020204" pitchFamily="34" charset="0"/>
                <a:cs typeface="Varela Round" panose="00000500000000000000" pitchFamily="2" charset="-79"/>
              </a:rPr>
              <a:t> ban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đầu</a:t>
            </a:r>
            <a:r>
              <a:rPr lang="en-US" sz="1800" dirty="0">
                <a:effectLst/>
                <a:latin typeface="Varela Round" panose="00000500000000000000" pitchFamily="2" charset="-79"/>
                <a:ea typeface="Aptos" panose="020B0004020202020204" pitchFamily="34" charset="0"/>
                <a:cs typeface="Varela Round" panose="00000500000000000000" pitchFamily="2" charset="-79"/>
              </a:rPr>
              <a:t>:</a:t>
            </a:r>
          </a:p>
          <a:p>
            <a:pPr marL="0" lvl="0" indent="0" algn="just" rtl="0">
              <a:lnSpc>
                <a:spcPct val="100000"/>
              </a:lnSpc>
              <a:spcBef>
                <a:spcPts val="0"/>
              </a:spcBef>
              <a:spcAft>
                <a:spcPts val="0"/>
              </a:spcAft>
              <a:buNone/>
            </a:pP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vi-VN" sz="1800" dirty="0">
                <a:effectLst/>
                <a:latin typeface="Varela Round" panose="00000500000000000000" pitchFamily="2" charset="-79"/>
                <a:ea typeface="Aptos" panose="020B0004020202020204" pitchFamily="34" charset="0"/>
                <a:cs typeface="Varela Round" panose="00000500000000000000" pitchFamily="2" charset="-79"/>
              </a:rPr>
              <a:t>Ở đây chúng ta sẽ tập trung vào một số phương pháp khởi tạo có độ phức tạp tuyến tính với N (số điểm dữ liệu).</a:t>
            </a:r>
            <a:endParaRPr lang="en-US" sz="1800" dirty="0">
              <a:effectLst/>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buNone/>
            </a:pPr>
            <a:r>
              <a:rPr lang="en-US" sz="1800" dirty="0">
                <a:latin typeface="Varela Round" panose="00000500000000000000" pitchFamily="2" charset="-79"/>
                <a:ea typeface="Aptos" panose="020B0004020202020204" pitchFamily="34" charset="0"/>
                <a:cs typeface="Varela Round" panose="00000500000000000000" pitchFamily="2" charset="-79"/>
              </a:rPr>
              <a:t>-   P</a:t>
            </a:r>
            <a:r>
              <a:rPr lang="vi-VN" sz="1800" dirty="0">
                <a:effectLst/>
                <a:latin typeface="Varela Round" panose="00000500000000000000" pitchFamily="2" charset="-79"/>
                <a:ea typeface="Aptos" panose="020B0004020202020204" pitchFamily="34" charset="0"/>
                <a:cs typeface="Varela Round" panose="00000500000000000000" pitchFamily="2" charset="-79"/>
              </a:rPr>
              <a:t>hương pháp Maximin (MM): chọn tùy ý tâm đầu tiên c1 từ các điểm dữ liệu. (K- 1)  tâm còn lại được chọn lần lượt như sau. Trong lần lặp i (i thuộc {2,3,…,k}), tâm thứ i ci được chọn là điểm có khoảng cách norm 2 nhỏ nhất đến (i-1) tâm đã được chọn trước đó. Phương pháp này có thể được biểu diễn dưới dạng ký hiệu thuật toán như sau:</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endParaRPr lang="vi-VN" sz="1800" dirty="0">
              <a:latin typeface="Varela Round" panose="00000500000000000000" pitchFamily="2" charset="-79"/>
              <a:cs typeface="Varela Round" panose="00000500000000000000" pitchFamily="2" charset="-79"/>
            </a:endParaRPr>
          </a:p>
        </p:txBody>
      </p:sp>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47FEBED4-09CB-7BBC-D072-278B2528ACBF}"/>
              </a:ext>
            </a:extLst>
          </p:cNvPr>
          <p:cNvPicPr>
            <a:picLocks noChangeAspect="1"/>
          </p:cNvPicPr>
          <p:nvPr/>
        </p:nvPicPr>
        <p:blipFill>
          <a:blip r:embed="rId3"/>
          <a:stretch>
            <a:fillRect/>
          </a:stretch>
        </p:blipFill>
        <p:spPr>
          <a:xfrm>
            <a:off x="1816396" y="299979"/>
            <a:ext cx="4877223" cy="1170533"/>
          </a:xfrm>
          <a:prstGeom prst="rect">
            <a:avLst/>
          </a:prstGeom>
        </p:spPr>
      </p:pic>
    </p:spTree>
    <p:extLst>
      <p:ext uri="{BB962C8B-B14F-4D97-AF65-F5344CB8AC3E}">
        <p14:creationId xmlns:p14="http://schemas.microsoft.com/office/powerpoint/2010/main" val="299924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pic>
        <p:nvPicPr>
          <p:cNvPr id="5" name="Picture 4" descr="A math equation with black lines&#10;&#10;Description automatically generated with medium confidence">
            <a:extLst>
              <a:ext uri="{FF2B5EF4-FFF2-40B4-BE49-F238E27FC236}">
                <a16:creationId xmlns:a16="http://schemas.microsoft.com/office/drawing/2014/main" id="{CF841667-71C3-89CA-406A-7E7CD511FFDD}"/>
              </a:ext>
            </a:extLst>
          </p:cNvPr>
          <p:cNvPicPr>
            <a:picLocks noChangeAspect="1"/>
          </p:cNvPicPr>
          <p:nvPr/>
        </p:nvPicPr>
        <p:blipFill>
          <a:blip r:embed="rId3"/>
          <a:stretch>
            <a:fillRect/>
          </a:stretch>
        </p:blipFill>
        <p:spPr>
          <a:xfrm>
            <a:off x="3818280" y="3697279"/>
            <a:ext cx="4409754" cy="1055415"/>
          </a:xfrm>
          <a:prstGeom prst="rect">
            <a:avLst/>
          </a:prstGeom>
        </p:spPr>
      </p:pic>
      <p:sp>
        <p:nvSpPr>
          <p:cNvPr id="2280" name="Google Shape;2280;p40"/>
          <p:cNvSpPr txBox="1">
            <a:spLocks noGrp="1"/>
          </p:cNvSpPr>
          <p:nvPr>
            <p:ph type="subTitle" idx="2"/>
          </p:nvPr>
        </p:nvSpPr>
        <p:spPr>
          <a:xfrm>
            <a:off x="1360428" y="596976"/>
            <a:ext cx="7280919" cy="269665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pPr>
            <a:r>
              <a:rPr lang="vi-VN" sz="1800" dirty="0">
                <a:latin typeface="Varela Round" panose="00000500000000000000" pitchFamily="2" charset="-79"/>
                <a:ea typeface="Aptos" panose="020B0004020202020204" pitchFamily="34" charset="0"/>
                <a:cs typeface="Varela Round" panose="00000500000000000000" pitchFamily="2" charset="-79"/>
              </a:rPr>
              <a:t>B1: chọn tâm c1 đầu tiên 1 cách ngẫu nhiên từ tập dữ liệu</a:t>
            </a: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r>
              <a:rPr lang="en-US" sz="1800" dirty="0">
                <a:latin typeface="Varela Round" panose="00000500000000000000" pitchFamily="2" charset="-79"/>
                <a:ea typeface="Aptos" panose="020B0004020202020204" pitchFamily="34" charset="0"/>
                <a:cs typeface="Varela Round" panose="00000500000000000000" pitchFamily="2" charset="-79"/>
              </a:rPr>
              <a:t>B2: </a:t>
            </a:r>
            <a:r>
              <a:rPr lang="en-US" sz="1800" dirty="0" err="1">
                <a:latin typeface="Varela Round" panose="00000500000000000000" pitchFamily="2" charset="-79"/>
                <a:ea typeface="Aptos" panose="020B0004020202020204" pitchFamily="34" charset="0"/>
                <a:cs typeface="Varela Round" panose="00000500000000000000" pitchFamily="2" charset="-79"/>
              </a:rPr>
              <a:t>chọn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tâm</a:t>
            </a:r>
            <a:r>
              <a:rPr lang="en-US" sz="1800" dirty="0">
                <a:latin typeface="Varela Round" panose="00000500000000000000" pitchFamily="2" charset="-79"/>
                <a:ea typeface="Aptos" panose="020B0004020202020204" pitchFamily="34" charset="0"/>
                <a:cs typeface="Varela Round" panose="00000500000000000000" pitchFamily="2" charset="-79"/>
              </a:rPr>
              <a:t> ci </a:t>
            </a:r>
            <a:r>
              <a:rPr lang="en-US" sz="1800" dirty="0" err="1">
                <a:latin typeface="Varela Round" panose="00000500000000000000" pitchFamily="2" charset="-79"/>
                <a:ea typeface="Aptos" panose="020B0004020202020204" pitchFamily="34" charset="0"/>
                <a:cs typeface="Varela Round" panose="00000500000000000000" pitchFamily="2" charset="-79"/>
              </a:rPr>
              <a:t>tiếp</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theo</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là</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điểm</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thỏa</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mãn</a:t>
            </a:r>
            <a:r>
              <a:rPr lang="en-US" sz="1800" dirty="0">
                <a:latin typeface="Varela Round" panose="00000500000000000000" pitchFamily="2" charset="-79"/>
                <a:ea typeface="Aptos" panose="020B0004020202020204" pitchFamily="34" charset="0"/>
                <a:cs typeface="Varela Round" panose="00000500000000000000" pitchFamily="2" charset="-79"/>
              </a:rPr>
              <a:t>: </a:t>
            </a: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r>
              <a:rPr lang="vi-VN" sz="1800" dirty="0">
                <a:latin typeface="Varela Round" panose="00000500000000000000" pitchFamily="2" charset="-79"/>
                <a:ea typeface="Aptos" panose="020B0004020202020204" pitchFamily="34" charset="0"/>
                <a:cs typeface="Varela Round" panose="00000500000000000000" pitchFamily="2" charset="-79"/>
              </a:rPr>
              <a:t>B3: lặp lại B2 (k-1) lần.</a:t>
            </a:r>
          </a:p>
          <a:p>
            <a:pPr marL="0" lvl="0" indent="0" algn="just" rtl="0">
              <a:lnSpc>
                <a:spcPct val="100000"/>
              </a:lnSpc>
              <a:spcBef>
                <a:spcPts val="0"/>
              </a:spcBef>
              <a:spcAft>
                <a:spcPts val="0"/>
              </a:spcAft>
            </a:pPr>
            <a:r>
              <a:rPr lang="en-US" sz="1800" dirty="0">
                <a:latin typeface="Varela Round" panose="00000500000000000000" pitchFamily="2" charset="-79"/>
                <a:ea typeface="Aptos" panose="020B0004020202020204" pitchFamily="34" charset="0"/>
                <a:cs typeface="Varela Round" panose="00000500000000000000" pitchFamily="2" charset="-79"/>
              </a:rPr>
              <a:t>=&gt; </a:t>
            </a:r>
            <a:r>
              <a:rPr lang="vi-VN" sz="1800" dirty="0">
                <a:latin typeface="Varela Round" panose="00000500000000000000" pitchFamily="2" charset="-79"/>
                <a:ea typeface="Aptos" panose="020B0004020202020204" pitchFamily="34" charset="0"/>
                <a:cs typeface="Varela Round" panose="00000500000000000000" pitchFamily="2" charset="-79"/>
              </a:rPr>
              <a:t>Có một số cách chọn tâm c1 ban đầu như:</a:t>
            </a:r>
          </a:p>
          <a:p>
            <a:pPr marL="0" lvl="0" indent="0" algn="just" rtl="0">
              <a:lnSpc>
                <a:spcPct val="100000"/>
              </a:lnSpc>
              <a:spcBef>
                <a:spcPts val="0"/>
              </a:spcBef>
              <a:spcAft>
                <a:spcPts val="0"/>
              </a:spcAft>
            </a:pPr>
            <a:r>
              <a:rPr lang="vi-VN"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a:latin typeface="Varela Round" panose="00000500000000000000" pitchFamily="2" charset="-79"/>
                <a:ea typeface="Aptos" panose="020B0004020202020204" pitchFamily="34" charset="0"/>
                <a:cs typeface="Varela Round" panose="00000500000000000000" pitchFamily="2" charset="-79"/>
              </a:rPr>
              <a:t>C</a:t>
            </a:r>
            <a:r>
              <a:rPr lang="vi-VN" sz="1800" dirty="0">
                <a:latin typeface="Varela Round" panose="00000500000000000000" pitchFamily="2" charset="-79"/>
                <a:ea typeface="Aptos" panose="020B0004020202020204" pitchFamily="34" charset="0"/>
                <a:cs typeface="Varela Round" panose="00000500000000000000" pitchFamily="2" charset="-79"/>
              </a:rPr>
              <a:t>họn trọng tâm của tập dữ liệu:</a:t>
            </a: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Chọn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điểm</a:t>
            </a:r>
            <a:r>
              <a:rPr lang="en-US" sz="1800" dirty="0">
                <a:latin typeface="Varela Round" panose="00000500000000000000" pitchFamily="2" charset="-79"/>
                <a:ea typeface="Aptos" panose="020B0004020202020204" pitchFamily="34" charset="0"/>
                <a:cs typeface="Varela Round" panose="00000500000000000000" pitchFamily="2" charset="-79"/>
              </a:rPr>
              <a:t> xa </a:t>
            </a:r>
            <a:r>
              <a:rPr lang="en-US" sz="1800" dirty="0" err="1">
                <a:latin typeface="Varela Round" panose="00000500000000000000" pitchFamily="2" charset="-79"/>
                <a:ea typeface="Aptos" panose="020B0004020202020204" pitchFamily="34" charset="0"/>
                <a:cs typeface="Varela Round" panose="00000500000000000000" pitchFamily="2" charset="-79"/>
              </a:rPr>
              <a:t>nhất</a:t>
            </a:r>
            <a:r>
              <a:rPr lang="en-US" sz="1800" dirty="0">
                <a:latin typeface="Varela Round" panose="00000500000000000000" pitchFamily="2" charset="-79"/>
                <a:ea typeface="Aptos" panose="020B0004020202020204" pitchFamily="34" charset="0"/>
                <a:cs typeface="Varela Round" panose="00000500000000000000" pitchFamily="2" charset="-79"/>
              </a:rPr>
              <a:t>:</a:t>
            </a: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vi-VN"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endParaRPr lang="en-US" sz="1800" dirty="0">
              <a:latin typeface="Varela Round" panose="00000500000000000000" pitchFamily="2" charset="-79"/>
              <a:ea typeface="Aptos" panose="020B0004020202020204" pitchFamily="34" charset="0"/>
              <a:cs typeface="Varela Round" panose="00000500000000000000" pitchFamily="2" charset="-79"/>
            </a:endParaRPr>
          </a:p>
        </p:txBody>
      </p:sp>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BF84600-C121-3DC7-B52A-7752FDF0CD4E}"/>
              </a:ext>
            </a:extLst>
          </p:cNvPr>
          <p:cNvPicPr>
            <a:picLocks noChangeAspect="1"/>
          </p:cNvPicPr>
          <p:nvPr/>
        </p:nvPicPr>
        <p:blipFill>
          <a:blip r:embed="rId4"/>
          <a:stretch>
            <a:fillRect/>
          </a:stretch>
        </p:blipFill>
        <p:spPr>
          <a:xfrm>
            <a:off x="5116918" y="985299"/>
            <a:ext cx="228600" cy="266700"/>
          </a:xfrm>
          <a:prstGeom prst="rect">
            <a:avLst/>
          </a:prstGeom>
        </p:spPr>
      </p:pic>
      <p:pic>
        <p:nvPicPr>
          <p:cNvPr id="3" name="Picture 2" descr="A black text with a white background&#10;&#10;Description automatically generated">
            <a:extLst>
              <a:ext uri="{FF2B5EF4-FFF2-40B4-BE49-F238E27FC236}">
                <a16:creationId xmlns:a16="http://schemas.microsoft.com/office/drawing/2014/main" id="{3987DFEC-C5CB-98B8-EED0-D377FE5D7D67}"/>
              </a:ext>
            </a:extLst>
          </p:cNvPr>
          <p:cNvPicPr>
            <a:picLocks noChangeAspect="1"/>
          </p:cNvPicPr>
          <p:nvPr/>
        </p:nvPicPr>
        <p:blipFill>
          <a:blip r:embed="rId5"/>
          <a:stretch>
            <a:fillRect/>
          </a:stretch>
        </p:blipFill>
        <p:spPr>
          <a:xfrm>
            <a:off x="1913860" y="1278594"/>
            <a:ext cx="4849628" cy="846159"/>
          </a:xfrm>
          <a:prstGeom prst="rect">
            <a:avLst/>
          </a:prstGeom>
        </p:spPr>
      </p:pic>
      <p:pic>
        <p:nvPicPr>
          <p:cNvPr id="4" name="Picture 3" descr="A number and equation with numbers and symbols&#10;&#10;Description automatically generated with medium confidence">
            <a:extLst>
              <a:ext uri="{FF2B5EF4-FFF2-40B4-BE49-F238E27FC236}">
                <a16:creationId xmlns:a16="http://schemas.microsoft.com/office/drawing/2014/main" id="{274348A4-54EB-C8C7-227C-17E5A33E738E}"/>
              </a:ext>
            </a:extLst>
          </p:cNvPr>
          <p:cNvPicPr>
            <a:picLocks noChangeAspect="1"/>
          </p:cNvPicPr>
          <p:nvPr/>
        </p:nvPicPr>
        <p:blipFill>
          <a:blip r:embed="rId6"/>
          <a:stretch>
            <a:fillRect/>
          </a:stretch>
        </p:blipFill>
        <p:spPr>
          <a:xfrm>
            <a:off x="5249013" y="2925929"/>
            <a:ext cx="1514475" cy="762000"/>
          </a:xfrm>
          <a:prstGeom prst="rect">
            <a:avLst/>
          </a:prstGeom>
        </p:spPr>
      </p:pic>
    </p:spTree>
    <p:extLst>
      <p:ext uri="{BB962C8B-B14F-4D97-AF65-F5344CB8AC3E}">
        <p14:creationId xmlns:p14="http://schemas.microsoft.com/office/powerpoint/2010/main" val="414047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0" name="Google Shape;2280;p40"/>
          <p:cNvSpPr txBox="1">
            <a:spLocks noGrp="1"/>
          </p:cNvSpPr>
          <p:nvPr>
            <p:ph type="subTitle" idx="2"/>
          </p:nvPr>
        </p:nvSpPr>
        <p:spPr>
          <a:xfrm>
            <a:off x="1360428" y="596976"/>
            <a:ext cx="7280919" cy="2696655"/>
          </a:xfrm>
          <a:prstGeom prst="rect">
            <a:avLst/>
          </a:prstGeom>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Font typeface="Arial" panose="020B0604020202020204" pitchFamily="34" charset="0"/>
              <a:buChar char="•"/>
            </a:pPr>
            <a:r>
              <a:rPr lang="vi-VN" sz="1800" dirty="0">
                <a:latin typeface="Varela Round" panose="00000500000000000000" pitchFamily="2" charset="-79"/>
                <a:ea typeface="Aptos" panose="020B0004020202020204" pitchFamily="34" charset="0"/>
                <a:cs typeface="Varela Round" panose="00000500000000000000" pitchFamily="2" charset="-79"/>
              </a:rPr>
              <a:t>Phương pháp maxisum (MS): được điều chỉnh từ MM:</a:t>
            </a:r>
            <a:endParaRPr lang="en-US" sz="1800" dirty="0">
              <a:latin typeface="Varela Round" panose="00000500000000000000" pitchFamily="2" charset="-79"/>
              <a:ea typeface="Aptos" panose="020B0004020202020204" pitchFamily="34" charset="0"/>
              <a:cs typeface="Varela Round" panose="00000500000000000000" pitchFamily="2" charset="-79"/>
            </a:endParaRPr>
          </a:p>
          <a:p>
            <a:pPr marL="0" lvl="0" indent="0" algn="just" rtl="0">
              <a:lnSpc>
                <a:spcPct val="100000"/>
              </a:lnSpc>
              <a:spcBef>
                <a:spcPts val="0"/>
              </a:spcBef>
              <a:spcAft>
                <a:spcPts val="0"/>
              </a:spcAft>
            </a:pPr>
            <a:r>
              <a:rPr lang="en-US" sz="1800" dirty="0">
                <a:latin typeface="Varela Round" panose="00000500000000000000" pitchFamily="2" charset="-79"/>
                <a:ea typeface="Aptos" panose="020B0004020202020204" pitchFamily="34" charset="0"/>
                <a:cs typeface="Varela Round" panose="00000500000000000000" pitchFamily="2" charset="-79"/>
              </a:rPr>
              <a:t>-    B1: </a:t>
            </a:r>
            <a:r>
              <a:rPr lang="en-US" sz="1800" dirty="0" err="1">
                <a:latin typeface="Varela Round" panose="00000500000000000000" pitchFamily="2" charset="-79"/>
                <a:ea typeface="Aptos" panose="020B0004020202020204" pitchFamily="34" charset="0"/>
                <a:cs typeface="Varela Round" panose="00000500000000000000" pitchFamily="2" charset="-79"/>
              </a:rPr>
              <a:t>Xác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định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thuộc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tính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có</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hệ</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số</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biến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thiên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tuyệt</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đối</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lớn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nhất</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tỷ</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lệ</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của</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độ</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lệch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chuẩn</a:t>
            </a:r>
            <a:r>
              <a:rPr lang="en-US" sz="1800" dirty="0">
                <a:latin typeface="Varela Round" panose="00000500000000000000" pitchFamily="2" charset="-79"/>
                <a:ea typeface="Aptos" panose="020B0004020202020204" pitchFamily="34" charset="0"/>
                <a:cs typeface="Varela Round" panose="00000500000000000000" pitchFamily="2" charset="-79"/>
              </a:rPr>
              <a:t> so </a:t>
            </a:r>
            <a:r>
              <a:rPr lang="en-US" sz="1800" dirty="0" err="1">
                <a:latin typeface="Varela Round" panose="00000500000000000000" pitchFamily="2" charset="-79"/>
                <a:ea typeface="Aptos" panose="020B0004020202020204" pitchFamily="34" charset="0"/>
                <a:cs typeface="Varela Round" panose="00000500000000000000" pitchFamily="2" charset="-79"/>
              </a:rPr>
              <a:t>với</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giá</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trị</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trung</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bình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tức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là</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thuộc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tính</a:t>
            </a:r>
            <a:r>
              <a:rPr lang="en-US" sz="1800" dirty="0">
                <a:latin typeface="Varela Round" panose="00000500000000000000" pitchFamily="2" charset="-79"/>
                <a:ea typeface="Aptos" panose="020B0004020202020204" pitchFamily="34" charset="0"/>
                <a:cs typeface="Varela Round" panose="00000500000000000000" pitchFamily="2" charset="-79"/>
              </a:rPr>
              <a:t> x.d1 </a:t>
            </a:r>
            <a:r>
              <a:rPr lang="en-US" sz="1800" dirty="0" err="1">
                <a:latin typeface="Varela Round" panose="00000500000000000000" pitchFamily="2" charset="-79"/>
                <a:ea typeface="Aptos" panose="020B0004020202020204" pitchFamily="34" charset="0"/>
                <a:cs typeface="Varela Round" panose="00000500000000000000" pitchFamily="2" charset="-79"/>
              </a:rPr>
              <a:t>thỏa</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mãn</a:t>
            </a:r>
            <a:r>
              <a:rPr lang="en-US" sz="1800" dirty="0">
                <a:latin typeface="Varela Round" panose="00000500000000000000" pitchFamily="2" charset="-79"/>
                <a:ea typeface="Aptos" panose="020B0004020202020204" pitchFamily="34" charset="0"/>
                <a:cs typeface="Varela Round" panose="00000500000000000000" pitchFamily="2" charset="-79"/>
              </a:rPr>
              <a:t>:</a:t>
            </a:r>
          </a:p>
        </p:txBody>
      </p:sp>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group of mathematical equations&#10;&#10;Description automatically generated">
            <a:extLst>
              <a:ext uri="{FF2B5EF4-FFF2-40B4-BE49-F238E27FC236}">
                <a16:creationId xmlns:a16="http://schemas.microsoft.com/office/drawing/2014/main" id="{7C402167-D591-41E9-B7DD-CF473C82774A}"/>
              </a:ext>
            </a:extLst>
          </p:cNvPr>
          <p:cNvPicPr>
            <a:picLocks noChangeAspect="1"/>
          </p:cNvPicPr>
          <p:nvPr/>
        </p:nvPicPr>
        <p:blipFill>
          <a:blip r:embed="rId3"/>
          <a:stretch>
            <a:fillRect/>
          </a:stretch>
        </p:blipFill>
        <p:spPr>
          <a:xfrm>
            <a:off x="2142090" y="1851174"/>
            <a:ext cx="5442453" cy="3079986"/>
          </a:xfrm>
          <a:prstGeom prst="rect">
            <a:avLst/>
          </a:prstGeom>
        </p:spPr>
      </p:pic>
    </p:spTree>
    <p:extLst>
      <p:ext uri="{BB962C8B-B14F-4D97-AF65-F5344CB8AC3E}">
        <p14:creationId xmlns:p14="http://schemas.microsoft.com/office/powerpoint/2010/main" val="231230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0" name="Google Shape;2280;p40"/>
          <p:cNvSpPr txBox="1">
            <a:spLocks noGrp="1"/>
          </p:cNvSpPr>
          <p:nvPr>
            <p:ph type="subTitle" idx="2"/>
          </p:nvPr>
        </p:nvSpPr>
        <p:spPr>
          <a:xfrm>
            <a:off x="1360428" y="596977"/>
            <a:ext cx="7280919" cy="702664"/>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pP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vi-VN" sz="1800" dirty="0">
                <a:latin typeface="Varela Round" panose="00000500000000000000" pitchFamily="2" charset="-79"/>
                <a:ea typeface="Aptos" panose="020B0004020202020204" pitchFamily="34" charset="0"/>
                <a:cs typeface="Varela Round" panose="00000500000000000000" pitchFamily="2" charset="-79"/>
              </a:rPr>
              <a:t>B2: Xác định thuộc tính có Pearson product-moment correlation cới x.d1 nhỏ nhất, tức là x.d2 thỏa:</a:t>
            </a:r>
            <a:endParaRPr lang="en-US" sz="1800" dirty="0">
              <a:latin typeface="Varela Round" panose="00000500000000000000" pitchFamily="2" charset="-79"/>
              <a:ea typeface="Aptos" panose="020B0004020202020204" pitchFamily="34" charset="0"/>
              <a:cs typeface="Varela Round" panose="00000500000000000000" pitchFamily="2" charset="-79"/>
            </a:endParaRPr>
          </a:p>
        </p:txBody>
      </p:sp>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black and white math equations&#10;&#10;Description automatically generated with medium confidence">
            <a:extLst>
              <a:ext uri="{FF2B5EF4-FFF2-40B4-BE49-F238E27FC236}">
                <a16:creationId xmlns:a16="http://schemas.microsoft.com/office/drawing/2014/main" id="{8A705820-D59A-40EF-A9A3-1E0C9E86D850}"/>
              </a:ext>
            </a:extLst>
          </p:cNvPr>
          <p:cNvPicPr>
            <a:picLocks noChangeAspect="1"/>
          </p:cNvPicPr>
          <p:nvPr/>
        </p:nvPicPr>
        <p:blipFill>
          <a:blip r:embed="rId3"/>
          <a:stretch>
            <a:fillRect/>
          </a:stretch>
        </p:blipFill>
        <p:spPr>
          <a:xfrm>
            <a:off x="1904301" y="1278594"/>
            <a:ext cx="5680242" cy="1635344"/>
          </a:xfrm>
          <a:prstGeom prst="rect">
            <a:avLst/>
          </a:prstGeom>
        </p:spPr>
      </p:pic>
      <p:sp>
        <p:nvSpPr>
          <p:cNvPr id="3" name="Google Shape;2280;p40">
            <a:extLst>
              <a:ext uri="{FF2B5EF4-FFF2-40B4-BE49-F238E27FC236}">
                <a16:creationId xmlns:a16="http://schemas.microsoft.com/office/drawing/2014/main" id="{1AA8C81E-555A-3C19-6646-D74EE69549C4}"/>
              </a:ext>
            </a:extLst>
          </p:cNvPr>
          <p:cNvSpPr txBox="1">
            <a:spLocks/>
          </p:cNvSpPr>
          <p:nvPr/>
        </p:nvSpPr>
        <p:spPr>
          <a:xfrm>
            <a:off x="1360427" y="3027297"/>
            <a:ext cx="7280919" cy="702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0" indent="0" algn="just">
              <a:lnSpc>
                <a:spcPct val="100000"/>
              </a:lnSpc>
            </a:pPr>
            <a:r>
              <a:rPr lang="en-US" sz="1800" dirty="0" err="1">
                <a:latin typeface="Varela Round" panose="00000500000000000000" pitchFamily="2" charset="-79"/>
                <a:ea typeface="Aptos" panose="020B0004020202020204" pitchFamily="34" charset="0"/>
                <a:cs typeface="Varela Round" panose="00000500000000000000" pitchFamily="2" charset="-79"/>
              </a:rPr>
              <a:t>Viết</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gọn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lại</a:t>
            </a:r>
            <a:r>
              <a:rPr lang="en-US" sz="1800" dirty="0">
                <a:latin typeface="Varela Round" panose="00000500000000000000" pitchFamily="2" charset="-79"/>
                <a:ea typeface="Aptos" panose="020B0004020202020204" pitchFamily="34" charset="0"/>
                <a:cs typeface="Varela Round" panose="00000500000000000000" pitchFamily="2" charset="-79"/>
              </a:rPr>
              <a:t>: </a:t>
            </a:r>
          </a:p>
        </p:txBody>
      </p:sp>
      <p:pic>
        <p:nvPicPr>
          <p:cNvPr id="4" name="Picture 3">
            <a:extLst>
              <a:ext uri="{FF2B5EF4-FFF2-40B4-BE49-F238E27FC236}">
                <a16:creationId xmlns:a16="http://schemas.microsoft.com/office/drawing/2014/main" id="{7D5BB210-290F-2A54-C19D-7EFF1EC9D19B}"/>
              </a:ext>
            </a:extLst>
          </p:cNvPr>
          <p:cNvPicPr>
            <a:picLocks noChangeAspect="1"/>
          </p:cNvPicPr>
          <p:nvPr/>
        </p:nvPicPr>
        <p:blipFill>
          <a:blip r:embed="rId4"/>
          <a:stretch>
            <a:fillRect/>
          </a:stretch>
        </p:blipFill>
        <p:spPr>
          <a:xfrm>
            <a:off x="1904301" y="3604677"/>
            <a:ext cx="5680242" cy="952661"/>
          </a:xfrm>
          <a:prstGeom prst="rect">
            <a:avLst/>
          </a:prstGeom>
        </p:spPr>
      </p:pic>
    </p:spTree>
    <p:extLst>
      <p:ext uri="{BB962C8B-B14F-4D97-AF65-F5344CB8AC3E}">
        <p14:creationId xmlns:p14="http://schemas.microsoft.com/office/powerpoint/2010/main" val="875458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39"/>
          <p:cNvSpPr/>
          <p:nvPr/>
        </p:nvSpPr>
        <p:spPr>
          <a:xfrm>
            <a:off x="1271376" y="1132201"/>
            <a:ext cx="1245895" cy="1148568"/>
          </a:xfrm>
          <a:custGeom>
            <a:avLst/>
            <a:gdLst/>
            <a:ahLst/>
            <a:cxnLst/>
            <a:rect l="l" t="t" r="r" b="b"/>
            <a:pathLst>
              <a:path w="21493" h="19814" extrusionOk="0">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9"/>
          <p:cNvSpPr txBox="1">
            <a:spLocks noGrp="1"/>
          </p:cNvSpPr>
          <p:nvPr>
            <p:ph type="title"/>
          </p:nvPr>
        </p:nvSpPr>
        <p:spPr>
          <a:xfrm>
            <a:off x="1291499" y="2400500"/>
            <a:ext cx="4611039"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Phân cụm dữ liệu</a:t>
            </a:r>
            <a:endParaRPr sz="4000" dirty="0"/>
          </a:p>
        </p:txBody>
      </p:sp>
      <p:sp>
        <p:nvSpPr>
          <p:cNvPr id="2255" name="Google Shape;2255;p39"/>
          <p:cNvSpPr txBox="1">
            <a:spLocks noGrp="1"/>
          </p:cNvSpPr>
          <p:nvPr>
            <p:ph type="title" idx="2"/>
          </p:nvPr>
        </p:nvSpPr>
        <p:spPr>
          <a:xfrm>
            <a:off x="1291500" y="1241525"/>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257" name="Google Shape;2257;p39"/>
          <p:cNvGrpSpPr/>
          <p:nvPr/>
        </p:nvGrpSpPr>
        <p:grpSpPr>
          <a:xfrm>
            <a:off x="6086768" y="741629"/>
            <a:ext cx="2026677" cy="3558238"/>
            <a:chOff x="2332850" y="1508965"/>
            <a:chExt cx="495799" cy="870474"/>
          </a:xfrm>
        </p:grpSpPr>
        <p:sp>
          <p:nvSpPr>
            <p:cNvPr id="2258" name="Google Shape;2258;p39"/>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9"/>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9"/>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9"/>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9"/>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9"/>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9"/>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9"/>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9"/>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9"/>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9"/>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9"/>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0" name="Google Shape;2270;p39"/>
          <p:cNvSpPr/>
          <p:nvPr/>
        </p:nvSpPr>
        <p:spPr>
          <a:xfrm>
            <a:off x="5879353" y="1674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9"/>
          <p:cNvSpPr/>
          <p:nvPr/>
        </p:nvSpPr>
        <p:spPr>
          <a:xfrm>
            <a:off x="7405091" y="963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9"/>
          <p:cNvSpPr/>
          <p:nvPr/>
        </p:nvSpPr>
        <p:spPr>
          <a:xfrm>
            <a:off x="8043791" y="3962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9"/>
          <p:cNvSpPr/>
          <p:nvPr/>
        </p:nvSpPr>
        <p:spPr>
          <a:xfrm>
            <a:off x="8" y="-7"/>
            <a:ext cx="1190838" cy="333300"/>
          </a:xfrm>
          <a:custGeom>
            <a:avLst/>
            <a:gdLst/>
            <a:ahLst/>
            <a:cxnLst/>
            <a:rect l="l" t="t" r="r" b="b"/>
            <a:pathLst>
              <a:path w="13056" h="3654" extrusionOk="0">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233651" y="270654"/>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a:extLst>
              <a:ext uri="{FF2B5EF4-FFF2-40B4-BE49-F238E27FC236}">
                <a16:creationId xmlns:a16="http://schemas.microsoft.com/office/drawing/2014/main" id="{C8F78E01-00B4-DB09-DDC8-4066AFC02666}"/>
              </a:ext>
            </a:extLst>
          </p:cNvPr>
          <p:cNvSpPr>
            <a:spLocks noGrp="1"/>
          </p:cNvSpPr>
          <p:nvPr>
            <p:ph type="subTitle" idx="2"/>
          </p:nvPr>
        </p:nvSpPr>
        <p:spPr>
          <a:xfrm>
            <a:off x="797941" y="665094"/>
            <a:ext cx="7128878" cy="1227000"/>
          </a:xfrm>
        </p:spPr>
        <p:txBody>
          <a:bodyPr/>
          <a:lstStyle/>
          <a:p>
            <a:pPr algn="l"/>
            <a:r>
              <a:rPr lang="en-US" sz="1800" dirty="0"/>
              <a:t>-  B3:                                              </a:t>
            </a:r>
            <a:r>
              <a:rPr lang="en-US" sz="1800" dirty="0" err="1"/>
              <a:t>là</a:t>
            </a:r>
            <a:r>
              <a:rPr lang="en-US" sz="1800" dirty="0"/>
              <a:t> </a:t>
            </a:r>
            <a:r>
              <a:rPr lang="en-US" sz="1800" dirty="0" err="1"/>
              <a:t>hình</a:t>
            </a:r>
            <a:r>
              <a:rPr lang="en-US" sz="1800" dirty="0"/>
              <a:t> </a:t>
            </a:r>
            <a:r>
              <a:rPr lang="en-US" sz="1800" dirty="0" err="1"/>
              <a:t>chiếu</a:t>
            </a:r>
            <a:r>
              <a:rPr lang="en-US" sz="1800" dirty="0"/>
              <a:t> </a:t>
            </a:r>
            <a:r>
              <a:rPr lang="en-US" sz="1800" dirty="0" err="1"/>
              <a:t>của</a:t>
            </a:r>
            <a:endParaRPr lang="en-US" sz="1800" dirty="0"/>
          </a:p>
          <a:p>
            <a:pPr algn="l"/>
            <a:r>
              <a:rPr lang="vi-VN" sz="1800" dirty="0"/>
              <a:t>trên mặt phẳng 2 chiều được xác định ở bước 1 và 2.</a:t>
            </a:r>
            <a:endParaRPr lang="en-US" sz="1800" dirty="0"/>
          </a:p>
          <a:p>
            <a:pPr algn="l"/>
            <a:endParaRPr lang="en-US" sz="1800" dirty="0"/>
          </a:p>
          <a:p>
            <a:pPr algn="l"/>
            <a:endParaRPr lang="en-US" sz="1800" dirty="0"/>
          </a:p>
          <a:p>
            <a:pPr algn="l"/>
            <a:r>
              <a:rPr lang="en-US" sz="1800" dirty="0"/>
              <a:t>-  B4 : </a:t>
            </a:r>
            <a:r>
              <a:rPr lang="en-US" sz="1800" dirty="0" err="1"/>
              <a:t>Chọn</a:t>
            </a:r>
            <a:r>
              <a:rPr lang="en-US" sz="1800" dirty="0"/>
              <a:t> </a:t>
            </a:r>
            <a:r>
              <a:rPr lang="en-US" sz="1800" dirty="0" err="1"/>
              <a:t>tâm</a:t>
            </a:r>
            <a:r>
              <a:rPr lang="en-US" sz="1800" dirty="0"/>
              <a:t> </a:t>
            </a:r>
            <a:r>
              <a:rPr lang="en-US" sz="1800" dirty="0" err="1"/>
              <a:t>đầu</a:t>
            </a:r>
            <a:r>
              <a:rPr lang="en-US" sz="1800" dirty="0"/>
              <a:t> </a:t>
            </a:r>
            <a:r>
              <a:rPr lang="en-US" sz="1800" dirty="0" err="1"/>
              <a:t>tiên</a:t>
            </a:r>
            <a:r>
              <a:rPr lang="en-US" sz="1800" dirty="0"/>
              <a:t> c1 </a:t>
            </a:r>
            <a:r>
              <a:rPr lang="en-US" sz="1800" dirty="0" err="1"/>
              <a:t>làm</a:t>
            </a:r>
            <a:r>
              <a:rPr lang="en-US" sz="1800" dirty="0"/>
              <a:t> </a:t>
            </a:r>
            <a:r>
              <a:rPr lang="en-US" sz="1800" dirty="0" err="1"/>
              <a:t>điểm</a:t>
            </a:r>
            <a:r>
              <a:rPr lang="en-US" sz="1800" dirty="0"/>
              <a:t> xa </a:t>
            </a:r>
            <a:r>
              <a:rPr lang="en-US" sz="1800" dirty="0" err="1"/>
              <a:t>nhất</a:t>
            </a:r>
            <a:r>
              <a:rPr lang="en-US" sz="1800" dirty="0"/>
              <a:t> so </a:t>
            </a:r>
            <a:r>
              <a:rPr lang="en-US" sz="1800" dirty="0" err="1"/>
              <a:t>với</a:t>
            </a:r>
            <a:r>
              <a:rPr lang="en-US" sz="1800" dirty="0"/>
              <a:t> </a:t>
            </a:r>
            <a:r>
              <a:rPr lang="en-US" sz="1800" dirty="0" err="1"/>
              <a:t>trọng</a:t>
            </a:r>
            <a:r>
              <a:rPr lang="en-US" sz="1800" dirty="0"/>
              <a:t> </a:t>
            </a:r>
            <a:r>
              <a:rPr lang="en-US" sz="1800" dirty="0" err="1"/>
              <a:t>tâm</a:t>
            </a:r>
            <a:r>
              <a:rPr lang="en-US" sz="1800" dirty="0"/>
              <a:t> </a:t>
            </a:r>
          </a:p>
          <a:p>
            <a:pPr algn="l"/>
            <a:r>
              <a:rPr lang="vi-VN" sz="1800" dirty="0"/>
              <a:t>của Y với khoảng cách L2, tức là điểm</a:t>
            </a:r>
            <a:r>
              <a:rPr lang="en-US" sz="1800" dirty="0"/>
              <a:t> </a:t>
            </a:r>
            <a:r>
              <a:rPr lang="vi-VN" sz="1800" dirty="0"/>
              <a:t> </a:t>
            </a:r>
            <a:r>
              <a:rPr lang="en-US" sz="1800" dirty="0"/>
              <a:t>       </a:t>
            </a:r>
            <a:r>
              <a:rPr lang="en-US" sz="1800" dirty="0" err="1"/>
              <a:t>thỏa</a:t>
            </a:r>
            <a:r>
              <a:rPr lang="en-US" sz="1800" dirty="0"/>
              <a:t> </a:t>
            </a:r>
            <a:r>
              <a:rPr lang="en-US" sz="1800" dirty="0" err="1"/>
              <a:t>mãn</a:t>
            </a:r>
            <a:endParaRPr lang="en-US" sz="1800" dirty="0"/>
          </a:p>
          <a:p>
            <a:pPr algn="l"/>
            <a:endParaRPr lang="en-US" sz="1800" dirty="0"/>
          </a:p>
          <a:p>
            <a:pPr algn="l"/>
            <a:r>
              <a:rPr lang="en-US" sz="1800" dirty="0"/>
              <a:t>   </a:t>
            </a:r>
          </a:p>
        </p:txBody>
      </p:sp>
      <p:pic>
        <p:nvPicPr>
          <p:cNvPr id="8" name="Picture 7">
            <a:extLst>
              <a:ext uri="{FF2B5EF4-FFF2-40B4-BE49-F238E27FC236}">
                <a16:creationId xmlns:a16="http://schemas.microsoft.com/office/drawing/2014/main" id="{597384C3-0FA4-8549-45E9-507A141A87D4}"/>
              </a:ext>
            </a:extLst>
          </p:cNvPr>
          <p:cNvPicPr>
            <a:picLocks noChangeAspect="1"/>
          </p:cNvPicPr>
          <p:nvPr/>
        </p:nvPicPr>
        <p:blipFill>
          <a:blip r:embed="rId3"/>
          <a:stretch>
            <a:fillRect/>
          </a:stretch>
        </p:blipFill>
        <p:spPr>
          <a:xfrm>
            <a:off x="1656296" y="688514"/>
            <a:ext cx="2640521" cy="412234"/>
          </a:xfrm>
          <a:prstGeom prst="rect">
            <a:avLst/>
          </a:prstGeom>
        </p:spPr>
      </p:pic>
      <p:pic>
        <p:nvPicPr>
          <p:cNvPr id="9" name="Picture 8">
            <a:extLst>
              <a:ext uri="{FF2B5EF4-FFF2-40B4-BE49-F238E27FC236}">
                <a16:creationId xmlns:a16="http://schemas.microsoft.com/office/drawing/2014/main" id="{913BBA6F-3371-B6E5-C941-430A6D04A3FE}"/>
              </a:ext>
            </a:extLst>
          </p:cNvPr>
          <p:cNvPicPr>
            <a:picLocks noChangeAspect="1"/>
          </p:cNvPicPr>
          <p:nvPr/>
        </p:nvPicPr>
        <p:blipFill>
          <a:blip r:embed="rId4"/>
          <a:stretch>
            <a:fillRect/>
          </a:stretch>
        </p:blipFill>
        <p:spPr>
          <a:xfrm>
            <a:off x="6189289" y="698769"/>
            <a:ext cx="2585800" cy="375358"/>
          </a:xfrm>
          <a:prstGeom prst="rect">
            <a:avLst/>
          </a:prstGeom>
        </p:spPr>
      </p:pic>
      <p:pic>
        <p:nvPicPr>
          <p:cNvPr id="10" name="Picture 9">
            <a:extLst>
              <a:ext uri="{FF2B5EF4-FFF2-40B4-BE49-F238E27FC236}">
                <a16:creationId xmlns:a16="http://schemas.microsoft.com/office/drawing/2014/main" id="{B50644F1-7C46-C65D-75B5-1DF5CCC7703E}"/>
              </a:ext>
            </a:extLst>
          </p:cNvPr>
          <p:cNvPicPr>
            <a:picLocks noChangeAspect="1"/>
          </p:cNvPicPr>
          <p:nvPr/>
        </p:nvPicPr>
        <p:blipFill>
          <a:blip r:embed="rId5"/>
          <a:stretch>
            <a:fillRect/>
          </a:stretch>
        </p:blipFill>
        <p:spPr>
          <a:xfrm>
            <a:off x="1898965" y="1379023"/>
            <a:ext cx="5156229" cy="489612"/>
          </a:xfrm>
          <a:prstGeom prst="rect">
            <a:avLst/>
          </a:prstGeom>
        </p:spPr>
      </p:pic>
      <p:pic>
        <p:nvPicPr>
          <p:cNvPr id="11" name="Picture 10">
            <a:extLst>
              <a:ext uri="{FF2B5EF4-FFF2-40B4-BE49-F238E27FC236}">
                <a16:creationId xmlns:a16="http://schemas.microsoft.com/office/drawing/2014/main" id="{0DDA0580-08DE-8A02-CCBD-42439C840BBB}"/>
              </a:ext>
            </a:extLst>
          </p:cNvPr>
          <p:cNvPicPr>
            <a:picLocks noChangeAspect="1"/>
          </p:cNvPicPr>
          <p:nvPr/>
        </p:nvPicPr>
        <p:blipFill>
          <a:blip r:embed="rId6"/>
          <a:stretch>
            <a:fillRect/>
          </a:stretch>
        </p:blipFill>
        <p:spPr>
          <a:xfrm>
            <a:off x="7848469" y="1925769"/>
            <a:ext cx="299847" cy="395253"/>
          </a:xfrm>
          <a:prstGeom prst="rect">
            <a:avLst/>
          </a:prstGeom>
        </p:spPr>
      </p:pic>
      <p:pic>
        <p:nvPicPr>
          <p:cNvPr id="12" name="Picture 11">
            <a:extLst>
              <a:ext uri="{FF2B5EF4-FFF2-40B4-BE49-F238E27FC236}">
                <a16:creationId xmlns:a16="http://schemas.microsoft.com/office/drawing/2014/main" id="{662EFCDD-89C1-8E47-6F19-162437468270}"/>
              </a:ext>
            </a:extLst>
          </p:cNvPr>
          <p:cNvPicPr>
            <a:picLocks noChangeAspect="1"/>
          </p:cNvPicPr>
          <p:nvPr/>
        </p:nvPicPr>
        <p:blipFill>
          <a:blip r:embed="rId7"/>
          <a:stretch>
            <a:fillRect/>
          </a:stretch>
        </p:blipFill>
        <p:spPr>
          <a:xfrm>
            <a:off x="5211218" y="2288850"/>
            <a:ext cx="306002" cy="395253"/>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D627B5A3-81C0-C55E-C742-5E4A54E48194}"/>
              </a:ext>
            </a:extLst>
          </p:cNvPr>
          <p:cNvPicPr>
            <a:picLocks noChangeAspect="1"/>
          </p:cNvPicPr>
          <p:nvPr/>
        </p:nvPicPr>
        <p:blipFill>
          <a:blip r:embed="rId8"/>
          <a:stretch>
            <a:fillRect/>
          </a:stretch>
        </p:blipFill>
        <p:spPr>
          <a:xfrm>
            <a:off x="2530962" y="2743898"/>
            <a:ext cx="3531709" cy="1015018"/>
          </a:xfrm>
          <a:prstGeom prst="rect">
            <a:avLst/>
          </a:prstGeom>
        </p:spPr>
      </p:pic>
    </p:spTree>
    <p:extLst>
      <p:ext uri="{BB962C8B-B14F-4D97-AF65-F5344CB8AC3E}">
        <p14:creationId xmlns:p14="http://schemas.microsoft.com/office/powerpoint/2010/main" val="48913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ubtitle 6">
            <a:extLst>
              <a:ext uri="{FF2B5EF4-FFF2-40B4-BE49-F238E27FC236}">
                <a16:creationId xmlns:a16="http://schemas.microsoft.com/office/drawing/2014/main" id="{C8F78E01-00B4-DB09-DDC8-4066AFC02666}"/>
              </a:ext>
            </a:extLst>
          </p:cNvPr>
          <p:cNvSpPr>
            <a:spLocks noGrp="1"/>
          </p:cNvSpPr>
          <p:nvPr>
            <p:ph type="subTitle" idx="2"/>
          </p:nvPr>
        </p:nvSpPr>
        <p:spPr>
          <a:xfrm>
            <a:off x="978913" y="1108988"/>
            <a:ext cx="7128878" cy="1227000"/>
          </a:xfrm>
        </p:spPr>
        <p:txBody>
          <a:bodyPr/>
          <a:lstStyle/>
          <a:p>
            <a:pPr algn="l"/>
            <a:r>
              <a:rPr lang="en-US" sz="1800" dirty="0"/>
              <a:t>-  B5: </a:t>
            </a:r>
            <a:r>
              <a:rPr lang="en-US" sz="1800" dirty="0" err="1"/>
              <a:t>chọn</a:t>
            </a:r>
            <a:r>
              <a:rPr lang="en-US" sz="1800" dirty="0"/>
              <a:t> </a:t>
            </a:r>
            <a:r>
              <a:rPr lang="en-US" sz="1800" dirty="0" err="1"/>
              <a:t>tâm</a:t>
            </a:r>
            <a:r>
              <a:rPr lang="en-US" sz="1800" dirty="0"/>
              <a:t> ci </a:t>
            </a:r>
            <a:r>
              <a:rPr lang="en-US" sz="1800" dirty="0" err="1"/>
              <a:t>tiếp</a:t>
            </a:r>
            <a:r>
              <a:rPr lang="en-US" sz="1800" dirty="0"/>
              <a:t> </a:t>
            </a:r>
            <a:r>
              <a:rPr lang="en-US" sz="1800" dirty="0" err="1"/>
              <a:t>theo</a:t>
            </a:r>
            <a:r>
              <a:rPr lang="en-US" sz="1800" dirty="0"/>
              <a:t> </a:t>
            </a:r>
            <a:r>
              <a:rPr lang="en-US" sz="1800" dirty="0" err="1"/>
              <a:t>là</a:t>
            </a:r>
            <a:r>
              <a:rPr lang="en-US" sz="1800" dirty="0"/>
              <a:t> </a:t>
            </a:r>
            <a:r>
              <a:rPr lang="en-US" sz="1800" dirty="0" err="1"/>
              <a:t>điểm</a:t>
            </a:r>
            <a:r>
              <a:rPr lang="en-US" sz="1800" dirty="0"/>
              <a:t> </a:t>
            </a:r>
            <a:r>
              <a:rPr lang="en-US" sz="1800" dirty="0" err="1"/>
              <a:t>có</a:t>
            </a:r>
            <a:r>
              <a:rPr lang="en-US" sz="1800" dirty="0"/>
              <a:t> </a:t>
            </a:r>
            <a:r>
              <a:rPr lang="en-US" sz="1800" dirty="0" err="1"/>
              <a:t>khoảng</a:t>
            </a:r>
            <a:r>
              <a:rPr lang="en-US" sz="1800" dirty="0"/>
              <a:t> </a:t>
            </a:r>
            <a:r>
              <a:rPr lang="en-US" sz="1800" dirty="0" err="1"/>
              <a:t>cách</a:t>
            </a:r>
            <a:r>
              <a:rPr lang="en-US" sz="1800" dirty="0"/>
              <a:t> L2 </a:t>
            </a:r>
            <a:r>
              <a:rPr lang="en-US" sz="1800" dirty="0" err="1"/>
              <a:t>đến</a:t>
            </a:r>
            <a:r>
              <a:rPr lang="en-US" sz="1800" dirty="0"/>
              <a:t> (i-1) </a:t>
            </a:r>
            <a:r>
              <a:rPr lang="en-US" sz="1800" dirty="0" err="1"/>
              <a:t>tâm</a:t>
            </a:r>
            <a:r>
              <a:rPr lang="en-US" sz="1800" dirty="0"/>
              <a:t> </a:t>
            </a:r>
            <a:r>
              <a:rPr lang="en-US" sz="1800" dirty="0" err="1"/>
              <a:t>đã</a:t>
            </a:r>
            <a:r>
              <a:rPr lang="en-US" sz="1800" dirty="0"/>
              <a:t> </a:t>
            </a:r>
            <a:r>
              <a:rPr lang="en-US" sz="1800" dirty="0" err="1"/>
              <a:t>xác</a:t>
            </a:r>
            <a:r>
              <a:rPr lang="en-US" sz="1800" dirty="0"/>
              <a:t> </a:t>
            </a:r>
            <a:r>
              <a:rPr lang="en-US" sz="1800" dirty="0" err="1"/>
              <a:t>định</a:t>
            </a:r>
            <a:r>
              <a:rPr lang="en-US" sz="1800" dirty="0"/>
              <a:t> </a:t>
            </a:r>
            <a:r>
              <a:rPr lang="en-US" sz="1800" dirty="0" err="1"/>
              <a:t>tích</a:t>
            </a:r>
            <a:r>
              <a:rPr lang="en-US" sz="1800" dirty="0"/>
              <a:t> </a:t>
            </a:r>
            <a:r>
              <a:rPr lang="en-US" sz="1800" dirty="0" err="1"/>
              <a:t>lũy</a:t>
            </a:r>
            <a:r>
              <a:rPr lang="en-US" sz="1800" dirty="0"/>
              <a:t> </a:t>
            </a:r>
            <a:r>
              <a:rPr lang="en-US" sz="1800" dirty="0" err="1"/>
              <a:t>lớn</a:t>
            </a:r>
            <a:r>
              <a:rPr lang="en-US" sz="1800" dirty="0"/>
              <a:t> </a:t>
            </a:r>
            <a:r>
              <a:rPr lang="en-US" sz="1800" dirty="0" err="1"/>
              <a:t>nhất</a:t>
            </a:r>
            <a:r>
              <a:rPr lang="en-US" sz="1800" dirty="0"/>
              <a:t>. </a:t>
            </a:r>
            <a:r>
              <a:rPr lang="en-US" sz="1800" dirty="0" err="1"/>
              <a:t>Là</a:t>
            </a:r>
            <a:r>
              <a:rPr lang="en-US" sz="1800" dirty="0"/>
              <a:t> </a:t>
            </a:r>
            <a:r>
              <a:rPr lang="en-US" sz="1800" dirty="0" err="1"/>
              <a:t>điểm</a:t>
            </a:r>
            <a:r>
              <a:rPr lang="en-US" sz="1800" dirty="0"/>
              <a:t>          </a:t>
            </a:r>
            <a:r>
              <a:rPr lang="en-US" sz="1800" dirty="0" err="1"/>
              <a:t>thỏa</a:t>
            </a:r>
            <a:r>
              <a:rPr lang="en-US" sz="1800" dirty="0"/>
              <a:t>:</a:t>
            </a:r>
          </a:p>
          <a:p>
            <a:pPr algn="l"/>
            <a:endParaRPr lang="en-US" sz="1800" dirty="0"/>
          </a:p>
          <a:p>
            <a:pPr algn="l"/>
            <a:endParaRPr lang="en-US" sz="1800" dirty="0"/>
          </a:p>
          <a:p>
            <a:pPr algn="l"/>
            <a:endParaRPr lang="en-US" sz="1800" dirty="0"/>
          </a:p>
          <a:p>
            <a:pPr algn="l"/>
            <a:endParaRPr lang="en-US" sz="1800" dirty="0"/>
          </a:p>
          <a:p>
            <a:pPr algn="l"/>
            <a:endParaRPr lang="en-US" sz="1800" dirty="0"/>
          </a:p>
          <a:p>
            <a:pPr algn="l"/>
            <a:r>
              <a:rPr lang="en-US" sz="1800" dirty="0"/>
              <a:t>- B6: </a:t>
            </a:r>
            <a:r>
              <a:rPr lang="en-US" sz="1800" dirty="0" err="1"/>
              <a:t>Lặp</a:t>
            </a:r>
            <a:r>
              <a:rPr lang="en-US" sz="1800" dirty="0"/>
              <a:t> </a:t>
            </a:r>
            <a:r>
              <a:rPr lang="en-US" sz="1800" dirty="0" err="1"/>
              <a:t>lại</a:t>
            </a:r>
            <a:r>
              <a:rPr lang="en-US" sz="1800" dirty="0"/>
              <a:t> B5 (k-1) </a:t>
            </a:r>
            <a:r>
              <a:rPr lang="en-US" sz="1800" dirty="0" err="1"/>
              <a:t>lần</a:t>
            </a:r>
            <a:endParaRPr lang="en-US" sz="1800" dirty="0"/>
          </a:p>
          <a:p>
            <a:pPr algn="l"/>
            <a:r>
              <a:rPr lang="en-US" sz="1800" dirty="0"/>
              <a:t> </a:t>
            </a:r>
          </a:p>
        </p:txBody>
      </p:sp>
      <p:pic>
        <p:nvPicPr>
          <p:cNvPr id="2" name="Picture 1">
            <a:extLst>
              <a:ext uri="{FF2B5EF4-FFF2-40B4-BE49-F238E27FC236}">
                <a16:creationId xmlns:a16="http://schemas.microsoft.com/office/drawing/2014/main" id="{7DF9FD95-C407-A15A-19D6-0D3E65A67EAF}"/>
              </a:ext>
            </a:extLst>
          </p:cNvPr>
          <p:cNvPicPr>
            <a:picLocks noChangeAspect="1"/>
          </p:cNvPicPr>
          <p:nvPr/>
        </p:nvPicPr>
        <p:blipFill>
          <a:blip r:embed="rId3"/>
          <a:stretch>
            <a:fillRect/>
          </a:stretch>
        </p:blipFill>
        <p:spPr>
          <a:xfrm>
            <a:off x="6331784" y="1514273"/>
            <a:ext cx="467162" cy="389724"/>
          </a:xfrm>
          <a:prstGeom prst="rect">
            <a:avLst/>
          </a:prstGeom>
        </p:spPr>
      </p:pic>
      <p:pic>
        <p:nvPicPr>
          <p:cNvPr id="3" name="Picture 2" descr="A black and white math symbols&#10;&#10;Description automatically generated with medium confidence">
            <a:extLst>
              <a:ext uri="{FF2B5EF4-FFF2-40B4-BE49-F238E27FC236}">
                <a16:creationId xmlns:a16="http://schemas.microsoft.com/office/drawing/2014/main" id="{3C88BD58-14C4-BC5C-5400-16217CA228B2}"/>
              </a:ext>
            </a:extLst>
          </p:cNvPr>
          <p:cNvPicPr>
            <a:picLocks noChangeAspect="1"/>
          </p:cNvPicPr>
          <p:nvPr/>
        </p:nvPicPr>
        <p:blipFill>
          <a:blip r:embed="rId4"/>
          <a:stretch>
            <a:fillRect/>
          </a:stretch>
        </p:blipFill>
        <p:spPr>
          <a:xfrm>
            <a:off x="2521338" y="1953555"/>
            <a:ext cx="4440293" cy="1357542"/>
          </a:xfrm>
          <a:prstGeom prst="rect">
            <a:avLst/>
          </a:prstGeom>
        </p:spPr>
      </p:pic>
    </p:spTree>
    <p:extLst>
      <p:ext uri="{BB962C8B-B14F-4D97-AF65-F5344CB8AC3E}">
        <p14:creationId xmlns:p14="http://schemas.microsoft.com/office/powerpoint/2010/main" val="118618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51"/>
          <p:cNvSpPr txBox="1">
            <a:spLocks noGrp="1"/>
          </p:cNvSpPr>
          <p:nvPr>
            <p:ph type="title"/>
          </p:nvPr>
        </p:nvSpPr>
        <p:spPr>
          <a:xfrm>
            <a:off x="1267089" y="765667"/>
            <a:ext cx="6576000" cy="5983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500" b="0" dirty="0"/>
              <a:t>Sự khác biệt giữa 2 phương pháp MM và MS như sau:</a:t>
            </a:r>
            <a:endParaRPr lang="en" sz="2500" b="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354408" y="-48307"/>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924;p57">
            <a:extLst>
              <a:ext uri="{FF2B5EF4-FFF2-40B4-BE49-F238E27FC236}">
                <a16:creationId xmlns:a16="http://schemas.microsoft.com/office/drawing/2014/main" id="{2FD64EB1-0776-307E-3727-2A9BD39542EC}"/>
              </a:ext>
            </a:extLst>
          </p:cNvPr>
          <p:cNvSpPr txBox="1">
            <a:spLocks/>
          </p:cNvSpPr>
          <p:nvPr/>
        </p:nvSpPr>
        <p:spPr>
          <a:xfrm>
            <a:off x="1213731" y="1910118"/>
            <a:ext cx="6629358" cy="186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342900" indent="-342900" algn="l">
              <a:buFont typeface="Arial" panose="020B0604020202020204" pitchFamily="34" charset="0"/>
              <a:buChar char="•"/>
            </a:pPr>
            <a:endParaRPr lang="vi-VN" dirty="0"/>
          </a:p>
        </p:txBody>
      </p:sp>
      <p:sp>
        <p:nvSpPr>
          <p:cNvPr id="5" name="Google Shape;2924;p57">
            <a:extLst>
              <a:ext uri="{FF2B5EF4-FFF2-40B4-BE49-F238E27FC236}">
                <a16:creationId xmlns:a16="http://schemas.microsoft.com/office/drawing/2014/main" id="{777FA552-C51A-6BAD-CB7B-8694F278F5AC}"/>
              </a:ext>
            </a:extLst>
          </p:cNvPr>
          <p:cNvSpPr txBox="1">
            <a:spLocks/>
          </p:cNvSpPr>
          <p:nvPr/>
        </p:nvSpPr>
        <p:spPr>
          <a:xfrm>
            <a:off x="1567848" y="1763171"/>
            <a:ext cx="3593400"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0" indent="0" algn="r"/>
            <a:endParaRPr lang="en-US" dirty="0"/>
          </a:p>
        </p:txBody>
      </p:sp>
      <p:sp>
        <p:nvSpPr>
          <p:cNvPr id="11" name="Google Shape;2630;p47">
            <a:extLst>
              <a:ext uri="{FF2B5EF4-FFF2-40B4-BE49-F238E27FC236}">
                <a16:creationId xmlns:a16="http://schemas.microsoft.com/office/drawing/2014/main" id="{5891B4F1-5743-E104-C576-A7F66C2E704D}"/>
              </a:ext>
            </a:extLst>
          </p:cNvPr>
          <p:cNvSpPr txBox="1">
            <a:spLocks/>
          </p:cNvSpPr>
          <p:nvPr/>
        </p:nvSpPr>
        <p:spPr>
          <a:xfrm>
            <a:off x="1482131" y="1820957"/>
            <a:ext cx="6266605" cy="19586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Varela Round"/>
              <a:buNone/>
              <a:defRPr sz="7200" b="1" i="0" u="none" strike="noStrike" cap="none">
                <a:solidFill>
                  <a:schemeClr val="accent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9600"/>
              <a:buFont typeface="DM Sans"/>
              <a:buNone/>
              <a:defRPr sz="9600" b="1" i="0" u="none" strike="noStrike" cap="none">
                <a:solidFill>
                  <a:schemeClr val="dk1"/>
                </a:solidFill>
                <a:latin typeface="DM Sans"/>
                <a:ea typeface="DM Sans"/>
                <a:cs typeface="DM Sans"/>
                <a:sym typeface="DM Sans"/>
              </a:defRPr>
            </a:lvl9pPr>
          </a:lstStyle>
          <a:p>
            <a:pPr algn="l"/>
            <a:r>
              <a:rPr lang="en-US" sz="1800" b="0" dirty="0">
                <a:solidFill>
                  <a:schemeClr val="tx1"/>
                </a:solidFill>
              </a:rPr>
              <a:t>- </a:t>
            </a:r>
            <a:r>
              <a:rPr lang="vi-VN" sz="1800" b="0" dirty="0">
                <a:solidFill>
                  <a:schemeClr val="tx1"/>
                </a:solidFill>
              </a:rPr>
              <a:t>MM chọn trung tâm đầu tiên một cách tùy ý từ các điểm dữ liệu, trong khi MS chọn điểm xa nhất so với giá trị trung bình của tập dữ liệu dự kiến</a:t>
            </a:r>
          </a:p>
          <a:p>
            <a:pPr algn="l"/>
            <a:r>
              <a:rPr lang="en-US" sz="1800" b="0" dirty="0">
                <a:solidFill>
                  <a:schemeClr val="tx1"/>
                </a:solidFill>
              </a:rPr>
              <a:t>- </a:t>
            </a:r>
            <a:r>
              <a:rPr lang="vi-VN" sz="1800" b="0" dirty="0">
                <a:solidFill>
                  <a:schemeClr val="tx1"/>
                </a:solidFill>
              </a:rPr>
              <a:t>MM chọn lặp đi lặp lại (k-1) tâm còn lại dựa trên khoảng cách tối thiểu của chúng với các trung tâm đã chọn trước đó, trong khi MS sử dụng tiêu chí khoảng cách tích lũy. </a:t>
            </a:r>
          </a:p>
          <a:p>
            <a:pPr algn="l"/>
            <a:endParaRPr lang="vi-VN" sz="1800" b="0" dirty="0">
              <a:solidFill>
                <a:schemeClr val="tx1"/>
              </a:solidFill>
            </a:endParaRPr>
          </a:p>
        </p:txBody>
      </p:sp>
    </p:spTree>
    <p:extLst>
      <p:ext uri="{BB962C8B-B14F-4D97-AF65-F5344CB8AC3E}">
        <p14:creationId xmlns:p14="http://schemas.microsoft.com/office/powerpoint/2010/main" val="408292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51"/>
          <p:cNvSpPr txBox="1">
            <a:spLocks noGrp="1"/>
          </p:cNvSpPr>
          <p:nvPr>
            <p:ph type="title"/>
          </p:nvPr>
        </p:nvSpPr>
        <p:spPr>
          <a:xfrm>
            <a:off x="1267089" y="765667"/>
            <a:ext cx="6576000" cy="5983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500" b="0" dirty="0"/>
              <a:t>Sự khác biệt giữa 2 phương pháp MM và MS như sau:</a:t>
            </a:r>
            <a:endParaRPr lang="en" sz="2500" b="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4036784" y="-75981"/>
            <a:ext cx="3101335" cy="90715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24;p57">
            <a:extLst>
              <a:ext uri="{FF2B5EF4-FFF2-40B4-BE49-F238E27FC236}">
                <a16:creationId xmlns:a16="http://schemas.microsoft.com/office/drawing/2014/main" id="{777FA552-C51A-6BAD-CB7B-8694F278F5AC}"/>
              </a:ext>
            </a:extLst>
          </p:cNvPr>
          <p:cNvSpPr txBox="1">
            <a:spLocks/>
          </p:cNvSpPr>
          <p:nvPr/>
        </p:nvSpPr>
        <p:spPr>
          <a:xfrm>
            <a:off x="1567848" y="2031600"/>
            <a:ext cx="3593400"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0" indent="0" algn="r"/>
            <a:endParaRPr lang="en-US" dirty="0"/>
          </a:p>
        </p:txBody>
      </p:sp>
      <p:sp>
        <p:nvSpPr>
          <p:cNvPr id="3" name="Google Shape;2336;p41">
            <a:extLst>
              <a:ext uri="{FF2B5EF4-FFF2-40B4-BE49-F238E27FC236}">
                <a16:creationId xmlns:a16="http://schemas.microsoft.com/office/drawing/2014/main" id="{72E72E91-DDB1-5A5B-B1FF-645404B4DD3E}"/>
              </a:ext>
            </a:extLst>
          </p:cNvPr>
          <p:cNvSpPr txBox="1">
            <a:spLocks/>
          </p:cNvSpPr>
          <p:nvPr/>
        </p:nvSpPr>
        <p:spPr>
          <a:xfrm>
            <a:off x="1439719" y="1739588"/>
            <a:ext cx="6264561"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6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0" indent="0" algn="l"/>
            <a:r>
              <a:rPr lang="en-US" sz="1600" dirty="0"/>
              <a:t>- </a:t>
            </a:r>
            <a:r>
              <a:rPr lang="vi-VN" sz="1600" dirty="0"/>
              <a:t>MM thực hiện các phép tính khoảng cách trong không gian D chiều ban đầu, trong khi MS hoạt động trong không gian con hai chiều. Một nhược điểm nghiêm trọng của hoạt động chiếu được sử dụng trong MS là phương pháp này bỏ qua tất cả các thuộc tính ngoại trừ hai thuộc tính và do đó có thể chỉ hiệu quả đối với các tập dữ liệu trong đó tính biến thiên chủ yếu là trên hai chiều.</a:t>
            </a:r>
          </a:p>
        </p:txBody>
      </p:sp>
    </p:spTree>
    <p:extLst>
      <p:ext uri="{BB962C8B-B14F-4D97-AF65-F5344CB8AC3E}">
        <p14:creationId xmlns:p14="http://schemas.microsoft.com/office/powerpoint/2010/main" val="139727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pic>
        <p:nvPicPr>
          <p:cNvPr id="2" name="Picture 1" descr="A graph with a line&#10;&#10;Description automatically generated">
            <a:extLst>
              <a:ext uri="{FF2B5EF4-FFF2-40B4-BE49-F238E27FC236}">
                <a16:creationId xmlns:a16="http://schemas.microsoft.com/office/drawing/2014/main" id="{02DE199C-66C3-746E-3DF2-6F47D2DAE86F}"/>
              </a:ext>
            </a:extLst>
          </p:cNvPr>
          <p:cNvPicPr>
            <a:picLocks noChangeAspect="1"/>
          </p:cNvPicPr>
          <p:nvPr/>
        </p:nvPicPr>
        <p:blipFill>
          <a:blip r:embed="rId3"/>
          <a:stretch>
            <a:fillRect/>
          </a:stretch>
        </p:blipFill>
        <p:spPr>
          <a:xfrm>
            <a:off x="3445093" y="1665424"/>
            <a:ext cx="4592443" cy="2889903"/>
          </a:xfrm>
          <a:prstGeom prst="rect">
            <a:avLst/>
          </a:prstGeom>
        </p:spPr>
      </p:pic>
      <p:sp>
        <p:nvSpPr>
          <p:cNvPr id="2336" name="Google Shape;2336;p41"/>
          <p:cNvSpPr txBox="1">
            <a:spLocks noGrp="1"/>
          </p:cNvSpPr>
          <p:nvPr>
            <p:ph type="subTitle" idx="1"/>
          </p:nvPr>
        </p:nvSpPr>
        <p:spPr>
          <a:xfrm>
            <a:off x="883287" y="1193659"/>
            <a:ext cx="3688713" cy="671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dirty="0"/>
              <a:t>•</a:t>
            </a:r>
            <a:r>
              <a:rPr lang="en-US" sz="1800" dirty="0"/>
              <a:t> </a:t>
            </a:r>
            <a:r>
              <a:rPr lang="vi-VN" sz="1800" dirty="0"/>
              <a:t>Chọn số lượng cụm phù hợp:</a:t>
            </a:r>
            <a:endParaRPr lang="en-US" sz="1800" dirty="0"/>
          </a:p>
          <a:p>
            <a:pPr marL="0" lvl="0" indent="0" algn="just" rtl="0">
              <a:spcBef>
                <a:spcPts val="0"/>
              </a:spcBef>
              <a:spcAft>
                <a:spcPts val="0"/>
              </a:spcAft>
              <a:buNone/>
            </a:pPr>
            <a:r>
              <a:rPr lang="vi-VN" sz="1800" dirty="0"/>
              <a:t>Dùng phương pháp Ellow:</a:t>
            </a:r>
            <a:endParaRPr lang="en-US" sz="1800" dirty="0"/>
          </a:p>
          <a:p>
            <a:pPr marL="0" lvl="0" indent="0" algn="just" rtl="0">
              <a:spcBef>
                <a:spcPts val="0"/>
              </a:spcBef>
              <a:spcAft>
                <a:spcPts val="0"/>
              </a:spcAft>
              <a:buNone/>
            </a:pPr>
            <a:r>
              <a:rPr lang="en-US" sz="1800" dirty="0"/>
              <a:t>L</a:t>
            </a:r>
            <a:r>
              <a:rPr lang="vi-VN" sz="1800" dirty="0"/>
              <a:t>à một phương pháp </a:t>
            </a:r>
            <a:endParaRPr lang="en-US" sz="1800" dirty="0"/>
          </a:p>
          <a:p>
            <a:pPr marL="0" lvl="0" indent="0" algn="just" rtl="0">
              <a:spcBef>
                <a:spcPts val="0"/>
              </a:spcBef>
              <a:spcAft>
                <a:spcPts val="0"/>
              </a:spcAft>
              <a:buNone/>
            </a:pPr>
            <a:r>
              <a:rPr lang="vi-VN" sz="1800" dirty="0"/>
              <a:t>thường được</a:t>
            </a:r>
            <a:r>
              <a:rPr lang="en-US" sz="1800" dirty="0"/>
              <a:t> </a:t>
            </a:r>
            <a:r>
              <a:rPr lang="vi-VN" sz="1800" dirty="0"/>
              <a:t>sử dụng </a:t>
            </a:r>
            <a:endParaRPr lang="en-US" sz="1800" dirty="0"/>
          </a:p>
          <a:p>
            <a:pPr marL="0" lvl="0" indent="0" algn="just" rtl="0">
              <a:spcBef>
                <a:spcPts val="0"/>
              </a:spcBef>
              <a:spcAft>
                <a:spcPts val="0"/>
              </a:spcAft>
              <a:buNone/>
            </a:pPr>
            <a:r>
              <a:rPr lang="vi-VN" sz="1800" dirty="0"/>
              <a:t>để lựa chọn</a:t>
            </a:r>
            <a:r>
              <a:rPr lang="en-US" sz="1800" dirty="0"/>
              <a:t> </a:t>
            </a:r>
            <a:r>
              <a:rPr lang="vi-VN" sz="1800" dirty="0"/>
              <a:t>số lượng</a:t>
            </a:r>
            <a:endParaRPr lang="en-US" sz="1800" dirty="0"/>
          </a:p>
          <a:p>
            <a:pPr marL="0" lvl="0" indent="0" algn="just" rtl="0">
              <a:spcBef>
                <a:spcPts val="0"/>
              </a:spcBef>
              <a:spcAft>
                <a:spcPts val="0"/>
              </a:spcAft>
              <a:buNone/>
            </a:pPr>
            <a:r>
              <a:rPr lang="vi-VN" sz="1800" dirty="0"/>
              <a:t> cụm phân</a:t>
            </a:r>
            <a:r>
              <a:rPr lang="en-US" sz="1800" dirty="0"/>
              <a:t> </a:t>
            </a:r>
            <a:r>
              <a:rPr lang="vi-VN" sz="1800" dirty="0"/>
              <a:t>chia hợp</a:t>
            </a:r>
            <a:endParaRPr lang="en-US" sz="1800" dirty="0"/>
          </a:p>
          <a:p>
            <a:pPr marL="0" lvl="0" indent="0" algn="just" rtl="0">
              <a:spcBef>
                <a:spcPts val="0"/>
              </a:spcBef>
              <a:spcAft>
                <a:spcPts val="0"/>
              </a:spcAft>
              <a:buNone/>
            </a:pPr>
            <a:r>
              <a:rPr lang="vi-VN" sz="1800" dirty="0"/>
              <a:t> lý dựa trên</a:t>
            </a:r>
            <a:r>
              <a:rPr lang="en-US" sz="1800" dirty="0"/>
              <a:t> </a:t>
            </a:r>
            <a:r>
              <a:rPr lang="vi-VN" sz="1800" dirty="0"/>
              <a:t>biểu đồ</a:t>
            </a:r>
            <a:r>
              <a:rPr lang="en-US" sz="1800" dirty="0"/>
              <a:t>.</a:t>
            </a:r>
          </a:p>
          <a:p>
            <a:pPr marL="0" lvl="0" indent="0" algn="just" rtl="0">
              <a:spcBef>
                <a:spcPts val="0"/>
              </a:spcBef>
              <a:spcAft>
                <a:spcPts val="0"/>
              </a:spcAft>
              <a:buNone/>
            </a:pPr>
            <a:endParaRPr lang="en-US" sz="1800" dirty="0"/>
          </a:p>
        </p:txBody>
      </p:sp>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5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6" name="Google Shape;2336;p41"/>
          <p:cNvSpPr txBox="1">
            <a:spLocks noGrp="1"/>
          </p:cNvSpPr>
          <p:nvPr>
            <p:ph type="subTitle" idx="1"/>
          </p:nvPr>
        </p:nvSpPr>
        <p:spPr>
          <a:xfrm>
            <a:off x="1201317" y="837301"/>
            <a:ext cx="6264561" cy="671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dirty="0"/>
              <a:t>Dùng các thước đo dựa trên đánh giá tương đối</a:t>
            </a:r>
            <a:endParaRPr lang="en-US" sz="1800" dirty="0"/>
          </a:p>
          <a:p>
            <a:pPr marL="285750" lvl="0" indent="-285750" algn="just" rtl="0">
              <a:spcBef>
                <a:spcPts val="0"/>
              </a:spcBef>
              <a:spcAft>
                <a:spcPts val="0"/>
              </a:spcAft>
              <a:buFont typeface="Arial" panose="020B0604020202020204" pitchFamily="34" charset="0"/>
              <a:buChar char="•"/>
            </a:pPr>
            <a:r>
              <a:rPr lang="vi-VN" sz="1800" dirty="0"/>
              <a:t>Silhouette coefficient là thước đo mức độ giống nhau của một điểm dữ liệu trong cụm so với các cụm khác </a:t>
            </a:r>
            <a:endParaRPr lang="en-US" sz="1800" dirty="0"/>
          </a:p>
          <a:p>
            <a:pPr marL="285750" lvl="0" indent="-285750" algn="just" rtl="0">
              <a:spcBef>
                <a:spcPts val="0"/>
              </a:spcBef>
              <a:spcAft>
                <a:spcPts val="0"/>
              </a:spcAft>
              <a:buFont typeface="Arial" panose="020B0604020202020204" pitchFamily="34" charset="0"/>
              <a:buChar char="•"/>
            </a:pPr>
            <a:r>
              <a:rPr lang="vi-VN" sz="1800" dirty="0"/>
              <a:t>Phương trình tính hệ số bóng</a:t>
            </a:r>
            <a:r>
              <a:rPr lang="en-US" sz="1800" dirty="0"/>
              <a:t>: </a:t>
            </a:r>
          </a:p>
        </p:txBody>
      </p:sp>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ack text on a white background&#10;&#10;Description automatically generated">
            <a:extLst>
              <a:ext uri="{FF2B5EF4-FFF2-40B4-BE49-F238E27FC236}">
                <a16:creationId xmlns:a16="http://schemas.microsoft.com/office/drawing/2014/main" id="{1D993087-6DF5-BC68-F810-5FA1B72FFB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2061" y="2243318"/>
            <a:ext cx="2571135" cy="715624"/>
          </a:xfrm>
          <a:prstGeom prst="rect">
            <a:avLst/>
          </a:prstGeom>
          <a:noFill/>
          <a:ln>
            <a:noFill/>
          </a:ln>
        </p:spPr>
      </p:pic>
      <p:sp>
        <p:nvSpPr>
          <p:cNvPr id="6" name="Google Shape;2336;p41">
            <a:extLst>
              <a:ext uri="{FF2B5EF4-FFF2-40B4-BE49-F238E27FC236}">
                <a16:creationId xmlns:a16="http://schemas.microsoft.com/office/drawing/2014/main" id="{F55FF4D0-2711-FBF7-725B-7943E48CAD1F}"/>
              </a:ext>
            </a:extLst>
          </p:cNvPr>
          <p:cNvSpPr txBox="1">
            <a:spLocks/>
          </p:cNvSpPr>
          <p:nvPr/>
        </p:nvSpPr>
        <p:spPr>
          <a:xfrm>
            <a:off x="1265845" y="2865579"/>
            <a:ext cx="6264561"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6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285750" indent="-285750" algn="just">
              <a:buFont typeface="Arial" panose="020B0604020202020204" pitchFamily="34" charset="0"/>
              <a:buChar char="•"/>
            </a:pPr>
            <a:r>
              <a:rPr lang="vi-VN" sz="1800" dirty="0"/>
              <a:t>Trong đó:</a:t>
            </a:r>
          </a:p>
          <a:p>
            <a:pPr marL="0" indent="0" algn="just"/>
            <a:r>
              <a:rPr lang="vi-VN" sz="1800" dirty="0"/>
              <a:t>S(i) là hệ số bóng của điểm dữ liệu i</a:t>
            </a:r>
          </a:p>
          <a:p>
            <a:pPr marL="0" indent="0" algn="just"/>
            <a:r>
              <a:rPr lang="vi-VN" sz="1800" dirty="0"/>
              <a:t>a(i) là khoảng cách trung bình giữa i và tất cả các điểm dữ liệu nằm chung cụm với i</a:t>
            </a:r>
          </a:p>
          <a:p>
            <a:pPr marL="0" indent="0" algn="just"/>
            <a:r>
              <a:rPr lang="vi-VN" sz="1800" dirty="0"/>
              <a:t>b(i) là khoảng cách trung bình giữa i tới các cụm khác</a:t>
            </a:r>
          </a:p>
        </p:txBody>
      </p:sp>
    </p:spTree>
    <p:extLst>
      <p:ext uri="{BB962C8B-B14F-4D97-AF65-F5344CB8AC3E}">
        <p14:creationId xmlns:p14="http://schemas.microsoft.com/office/powerpoint/2010/main" val="407141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6" name="Google Shape;2336;p41"/>
          <p:cNvSpPr txBox="1">
            <a:spLocks noGrp="1"/>
          </p:cNvSpPr>
          <p:nvPr>
            <p:ph type="subTitle" idx="1"/>
          </p:nvPr>
        </p:nvSpPr>
        <p:spPr>
          <a:xfrm>
            <a:off x="1706172" y="897583"/>
            <a:ext cx="5283787" cy="671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dirty="0"/>
              <a:t>Sau đó ta tính trung bình silhoutee cho mỗi k</a:t>
            </a:r>
            <a:endParaRPr lang="en-US" sz="1800" dirty="0"/>
          </a:p>
        </p:txBody>
      </p:sp>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9F805721-2FBD-FDEC-A368-0127DAD518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5260" y="1360052"/>
            <a:ext cx="4496332" cy="461162"/>
          </a:xfrm>
          <a:prstGeom prst="rect">
            <a:avLst/>
          </a:prstGeom>
          <a:noFill/>
          <a:ln>
            <a:noFill/>
          </a:ln>
        </p:spPr>
      </p:pic>
      <p:sp>
        <p:nvSpPr>
          <p:cNvPr id="6" name="Google Shape;2336;p41">
            <a:extLst>
              <a:ext uri="{FF2B5EF4-FFF2-40B4-BE49-F238E27FC236}">
                <a16:creationId xmlns:a16="http://schemas.microsoft.com/office/drawing/2014/main" id="{EED90BA5-56C2-EC76-CC41-36769C839E54}"/>
              </a:ext>
            </a:extLst>
          </p:cNvPr>
          <p:cNvSpPr txBox="1">
            <a:spLocks/>
          </p:cNvSpPr>
          <p:nvPr/>
        </p:nvSpPr>
        <p:spPr>
          <a:xfrm>
            <a:off x="1706172" y="1872128"/>
            <a:ext cx="5675943" cy="2229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6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0" indent="0" algn="just"/>
            <a:r>
              <a:rPr lang="vi-VN" sz="1800" dirty="0"/>
              <a:t>Các điểm cần lưu ý khi tính silhouette coefficen (hệ số bóng)</a:t>
            </a:r>
          </a:p>
          <a:p>
            <a:pPr marL="0" indent="0" algn="just"/>
            <a:r>
              <a:rPr lang="vi-VN" sz="1800" dirty="0"/>
              <a:t>•</a:t>
            </a:r>
            <a:r>
              <a:rPr lang="en-US" sz="1800" dirty="0"/>
              <a:t> </a:t>
            </a:r>
            <a:r>
              <a:rPr lang="vi-VN" sz="1800" dirty="0"/>
              <a:t>Giá trị của hệ số bóng nằm trong khoảng [-1, 1].</a:t>
            </a:r>
          </a:p>
          <a:p>
            <a:pPr marL="0" indent="0" algn="just"/>
            <a:r>
              <a:rPr lang="vi-VN" sz="1800" dirty="0"/>
              <a:t>•</a:t>
            </a:r>
            <a:r>
              <a:rPr lang="en-US" sz="1800" dirty="0"/>
              <a:t> </a:t>
            </a:r>
            <a:r>
              <a:rPr lang="vi-VN" sz="1800" dirty="0"/>
              <a:t>Càng gần 1 thì càng tốt.</a:t>
            </a:r>
          </a:p>
          <a:p>
            <a:pPr marL="0" indent="0" algn="just"/>
            <a:r>
              <a:rPr lang="vi-VN" sz="1800" dirty="0"/>
              <a:t>•</a:t>
            </a:r>
            <a:r>
              <a:rPr lang="en-US" sz="1800" dirty="0"/>
              <a:t> </a:t>
            </a:r>
            <a:r>
              <a:rPr lang="vi-VN" sz="1800" dirty="0"/>
              <a:t>Giá trị tệ nhất là -1. Các giá trị gần 0 biểu thị các cụm chồng chéo.(Phân cụm sai)</a:t>
            </a:r>
          </a:p>
        </p:txBody>
      </p:sp>
    </p:spTree>
    <p:extLst>
      <p:ext uri="{BB962C8B-B14F-4D97-AF65-F5344CB8AC3E}">
        <p14:creationId xmlns:p14="http://schemas.microsoft.com/office/powerpoint/2010/main" val="312657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line graph with blue dots&#10;&#10;Description automatically generated">
            <a:extLst>
              <a:ext uri="{FF2B5EF4-FFF2-40B4-BE49-F238E27FC236}">
                <a16:creationId xmlns:a16="http://schemas.microsoft.com/office/drawing/2014/main" id="{6945D042-5E82-CE3B-41D2-9989E82EB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4027" y="675951"/>
            <a:ext cx="5730240" cy="3726180"/>
          </a:xfrm>
          <a:prstGeom prst="rect">
            <a:avLst/>
          </a:prstGeom>
          <a:noFill/>
          <a:ln>
            <a:noFill/>
          </a:ln>
        </p:spPr>
      </p:pic>
    </p:spTree>
    <p:extLst>
      <p:ext uri="{BB962C8B-B14F-4D97-AF65-F5344CB8AC3E}">
        <p14:creationId xmlns:p14="http://schemas.microsoft.com/office/powerpoint/2010/main" val="2676681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A group of graphs showing different sizes and colors&#10;&#10;Description automatically generated with medium confidence">
            <a:extLst>
              <a:ext uri="{FF2B5EF4-FFF2-40B4-BE49-F238E27FC236}">
                <a16:creationId xmlns:a16="http://schemas.microsoft.com/office/drawing/2014/main" id="{E49CE3DC-6F2B-5869-C4F6-A656AC98AF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757" y="588077"/>
            <a:ext cx="6892438" cy="3931989"/>
          </a:xfrm>
          <a:prstGeom prst="rect">
            <a:avLst/>
          </a:prstGeom>
          <a:noFill/>
          <a:ln>
            <a:noFill/>
          </a:ln>
        </p:spPr>
      </p:pic>
    </p:spTree>
    <p:extLst>
      <p:ext uri="{BB962C8B-B14F-4D97-AF65-F5344CB8AC3E}">
        <p14:creationId xmlns:p14="http://schemas.microsoft.com/office/powerpoint/2010/main" val="188323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diagram of a graph&#10;&#10;Description automatically generated with medium confidence">
            <a:extLst>
              <a:ext uri="{FF2B5EF4-FFF2-40B4-BE49-F238E27FC236}">
                <a16:creationId xmlns:a16="http://schemas.microsoft.com/office/drawing/2014/main" id="{7481221D-2651-93B4-3878-0588966C44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773" y="1038927"/>
            <a:ext cx="6885699" cy="3168154"/>
          </a:xfrm>
          <a:prstGeom prst="rect">
            <a:avLst/>
          </a:prstGeom>
          <a:noFill/>
          <a:ln>
            <a:noFill/>
          </a:ln>
        </p:spPr>
      </p:pic>
    </p:spTree>
    <p:extLst>
      <p:ext uri="{BB962C8B-B14F-4D97-AF65-F5344CB8AC3E}">
        <p14:creationId xmlns:p14="http://schemas.microsoft.com/office/powerpoint/2010/main" val="4210198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8"/>
          <p:cNvSpPr txBox="1">
            <a:spLocks noGrp="1"/>
          </p:cNvSpPr>
          <p:nvPr>
            <p:ph type="title"/>
          </p:nvPr>
        </p:nvSpPr>
        <p:spPr>
          <a:xfrm>
            <a:off x="1046107" y="889626"/>
            <a:ext cx="3887043"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Khái niệm</a:t>
            </a:r>
            <a:endParaRPr dirty="0"/>
          </a:p>
        </p:txBody>
      </p:sp>
      <p:sp>
        <p:nvSpPr>
          <p:cNvPr id="2226" name="Google Shape;2226;p38"/>
          <p:cNvSpPr txBox="1">
            <a:spLocks noGrp="1"/>
          </p:cNvSpPr>
          <p:nvPr>
            <p:ph type="subTitle" idx="1"/>
          </p:nvPr>
        </p:nvSpPr>
        <p:spPr>
          <a:xfrm>
            <a:off x="1167981" y="1664146"/>
            <a:ext cx="4019089" cy="26455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800" dirty="0"/>
              <a:t>Phân cụm dữ liệu ( Data Clustering) là quá trình chia một tập các đối tượng thành các nhóm hay các lớp, cụm đối tượng dữ liệu có tính chất tương tự nhau. </a:t>
            </a:r>
            <a:endParaRPr lang="en-US" sz="1800" dirty="0"/>
          </a:p>
        </p:txBody>
      </p:sp>
      <p:grpSp>
        <p:nvGrpSpPr>
          <p:cNvPr id="2227" name="Google Shape;2227;p38"/>
          <p:cNvGrpSpPr/>
          <p:nvPr/>
        </p:nvGrpSpPr>
        <p:grpSpPr>
          <a:xfrm rot="-1837553" flipH="1">
            <a:off x="6223363" y="1273304"/>
            <a:ext cx="1513811" cy="2029860"/>
            <a:chOff x="1400935" y="1333409"/>
            <a:chExt cx="760984" cy="1020399"/>
          </a:xfrm>
        </p:grpSpPr>
        <p:sp>
          <p:nvSpPr>
            <p:cNvPr id="2228" name="Google Shape;2228;p3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38"/>
          <p:cNvSpPr/>
          <p:nvPr/>
        </p:nvSpPr>
        <p:spPr>
          <a:xfrm rot="144386">
            <a:off x="5685350" y="2895173"/>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5604478" y="22516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6868322" y="8448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8016266" y="4222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789317" y="12567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1507516" y="722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8148616" y="5896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graph&#10;&#10;Description automatically generated">
            <a:extLst>
              <a:ext uri="{FF2B5EF4-FFF2-40B4-BE49-F238E27FC236}">
                <a16:creationId xmlns:a16="http://schemas.microsoft.com/office/drawing/2014/main" id="{87DC788C-C868-5F0C-A0F4-FBC888001E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260" y="1040754"/>
            <a:ext cx="7312575" cy="3393735"/>
          </a:xfrm>
          <a:prstGeom prst="rect">
            <a:avLst/>
          </a:prstGeom>
          <a:noFill/>
          <a:ln>
            <a:noFill/>
          </a:ln>
        </p:spPr>
      </p:pic>
    </p:spTree>
    <p:extLst>
      <p:ext uri="{BB962C8B-B14F-4D97-AF65-F5344CB8AC3E}">
        <p14:creationId xmlns:p14="http://schemas.microsoft.com/office/powerpoint/2010/main" val="2003178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lose-up of a graph&#10;&#10;Description automatically generated">
            <a:extLst>
              <a:ext uri="{FF2B5EF4-FFF2-40B4-BE49-F238E27FC236}">
                <a16:creationId xmlns:a16="http://schemas.microsoft.com/office/drawing/2014/main" id="{E76A5914-CC31-40E2-196D-C8A579305B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791" y="1063296"/>
            <a:ext cx="6934936" cy="3319916"/>
          </a:xfrm>
          <a:prstGeom prst="rect">
            <a:avLst/>
          </a:prstGeom>
          <a:noFill/>
          <a:ln>
            <a:noFill/>
          </a:ln>
        </p:spPr>
      </p:pic>
    </p:spTree>
    <p:extLst>
      <p:ext uri="{BB962C8B-B14F-4D97-AF65-F5344CB8AC3E}">
        <p14:creationId xmlns:p14="http://schemas.microsoft.com/office/powerpoint/2010/main" val="214877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lose-up of a graph&#10;&#10;Description automatically generated">
            <a:extLst>
              <a:ext uri="{FF2B5EF4-FFF2-40B4-BE49-F238E27FC236}">
                <a16:creationId xmlns:a16="http://schemas.microsoft.com/office/drawing/2014/main" id="{94B14FEE-96D6-B4E0-790E-0533679DD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386" y="1166022"/>
            <a:ext cx="6740107" cy="3217684"/>
          </a:xfrm>
          <a:prstGeom prst="rect">
            <a:avLst/>
          </a:prstGeom>
          <a:noFill/>
          <a:ln>
            <a:noFill/>
          </a:ln>
        </p:spPr>
      </p:pic>
    </p:spTree>
    <p:extLst>
      <p:ext uri="{BB962C8B-B14F-4D97-AF65-F5344CB8AC3E}">
        <p14:creationId xmlns:p14="http://schemas.microsoft.com/office/powerpoint/2010/main" val="149355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graph&#10;&#10;Description automatically generated">
            <a:extLst>
              <a:ext uri="{FF2B5EF4-FFF2-40B4-BE49-F238E27FC236}">
                <a16:creationId xmlns:a16="http://schemas.microsoft.com/office/drawing/2014/main" id="{CF6C2EDF-C09B-1ED2-ADB4-811BFC2C4D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805" y="1124713"/>
            <a:ext cx="6987526" cy="3261465"/>
          </a:xfrm>
          <a:prstGeom prst="rect">
            <a:avLst/>
          </a:prstGeom>
          <a:noFill/>
          <a:ln>
            <a:noFill/>
          </a:ln>
        </p:spPr>
      </p:pic>
    </p:spTree>
    <p:extLst>
      <p:ext uri="{BB962C8B-B14F-4D97-AF65-F5344CB8AC3E}">
        <p14:creationId xmlns:p14="http://schemas.microsoft.com/office/powerpoint/2010/main" val="214456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41"/>
          <p:cNvSpPr txBox="1">
            <a:spLocks noGrp="1"/>
          </p:cNvSpPr>
          <p:nvPr>
            <p:ph type="title"/>
          </p:nvPr>
        </p:nvSpPr>
        <p:spPr>
          <a:xfrm>
            <a:off x="1519599" y="900557"/>
            <a:ext cx="5401739" cy="4182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t>Tạo</a:t>
            </a:r>
            <a:r>
              <a:rPr lang="en-US" sz="1800" dirty="0"/>
              <a:t> </a:t>
            </a:r>
            <a:r>
              <a:rPr lang="en-US" sz="1800" dirty="0" err="1"/>
              <a:t>ra</a:t>
            </a:r>
            <a:r>
              <a:rPr lang="en-US" sz="1800" dirty="0"/>
              <a:t> </a:t>
            </a:r>
            <a:r>
              <a:rPr lang="en-US" sz="1800" dirty="0" err="1"/>
              <a:t>nhiều</a:t>
            </a:r>
            <a:r>
              <a:rPr lang="en-US" sz="1800" dirty="0"/>
              <a:t> </a:t>
            </a:r>
            <a:r>
              <a:rPr lang="en-US" sz="1800" dirty="0" err="1"/>
              <a:t>cụm</a:t>
            </a:r>
            <a:r>
              <a:rPr lang="en-US" sz="1800" dirty="0"/>
              <a:t> </a:t>
            </a:r>
            <a:r>
              <a:rPr lang="en-US" sz="1800" dirty="0" err="1"/>
              <a:t>nhỏ</a:t>
            </a:r>
            <a:r>
              <a:rPr lang="en-US" sz="1800" dirty="0"/>
              <a:t> </a:t>
            </a:r>
            <a:r>
              <a:rPr lang="en-US" sz="1800" dirty="0" err="1"/>
              <a:t>sau</a:t>
            </a:r>
            <a:r>
              <a:rPr lang="en-US" sz="1800" dirty="0"/>
              <a:t> </a:t>
            </a:r>
            <a:r>
              <a:rPr lang="en-US" sz="1800" dirty="0" err="1"/>
              <a:t>đó</a:t>
            </a:r>
            <a:r>
              <a:rPr lang="en-US" sz="1800" dirty="0"/>
              <a:t> </a:t>
            </a:r>
            <a:r>
              <a:rPr lang="en-US" sz="1800" dirty="0" err="1"/>
              <a:t>ghép</a:t>
            </a:r>
            <a:r>
              <a:rPr lang="en-US" sz="1800" dirty="0"/>
              <a:t> </a:t>
            </a:r>
            <a:r>
              <a:rPr lang="en-US" sz="1800" dirty="0" err="1"/>
              <a:t>lại</a:t>
            </a:r>
            <a:r>
              <a:rPr lang="en-US" sz="1800" dirty="0"/>
              <a:t> </a:t>
            </a:r>
            <a:r>
              <a:rPr lang="en-US" sz="1800" dirty="0" err="1"/>
              <a:t>với</a:t>
            </a:r>
            <a:r>
              <a:rPr lang="en-US" sz="1800" dirty="0"/>
              <a:t> </a:t>
            </a:r>
            <a:r>
              <a:rPr lang="en-US" sz="1800" dirty="0" err="1"/>
              <a:t>nhau</a:t>
            </a:r>
            <a:r>
              <a:rPr lang="en-US" sz="1800" dirty="0"/>
              <a:t> </a:t>
            </a:r>
          </a:p>
        </p:txBody>
      </p:sp>
      <p:grpSp>
        <p:nvGrpSpPr>
          <p:cNvPr id="2352" name="Google Shape;2352;p41"/>
          <p:cNvGrpSpPr/>
          <p:nvPr/>
        </p:nvGrpSpPr>
        <p:grpSpPr>
          <a:xfrm rot="-1005538">
            <a:off x="7424631" y="527798"/>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graph&#10;&#10;Description automatically generated">
            <a:extLst>
              <a:ext uri="{FF2B5EF4-FFF2-40B4-BE49-F238E27FC236}">
                <a16:creationId xmlns:a16="http://schemas.microsoft.com/office/drawing/2014/main" id="{9697BE07-3A30-03C6-FB59-E0E7C18F03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4356" y="1343179"/>
            <a:ext cx="6584916" cy="2870348"/>
          </a:xfrm>
          <a:prstGeom prst="rect">
            <a:avLst/>
          </a:prstGeom>
          <a:noFill/>
          <a:ln>
            <a:noFill/>
          </a:ln>
        </p:spPr>
      </p:pic>
    </p:spTree>
    <p:extLst>
      <p:ext uri="{BB962C8B-B14F-4D97-AF65-F5344CB8AC3E}">
        <p14:creationId xmlns:p14="http://schemas.microsoft.com/office/powerpoint/2010/main" val="240304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90BB-6BD0-D4BA-6B2F-2495E593CCA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3D9104C-B998-887A-B331-0D374C82643A}"/>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4A0DB00B-680F-9393-7DCA-C3FB70616873}"/>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4AFB709-7EFA-F9BE-A056-106D44E0E81A}"/>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AF056680-EC0A-7951-34B1-8177C7204E51}"/>
              </a:ext>
            </a:extLst>
          </p:cNvPr>
          <p:cNvSpPr>
            <a:spLocks noGrp="1"/>
          </p:cNvSpPr>
          <p:nvPr>
            <p:ph type="subTitle" idx="4"/>
          </p:nvPr>
        </p:nvSpPr>
        <p:spPr/>
        <p:txBody>
          <a:bodyPr/>
          <a:lstStyle/>
          <a:p>
            <a:endParaRPr lang="en-US"/>
          </a:p>
        </p:txBody>
      </p:sp>
      <p:pic>
        <p:nvPicPr>
          <p:cNvPr id="7" name="Picture 6" descr="A diagram of a number of dots&#10;&#10;Description automatically generated with medium confidence">
            <a:extLst>
              <a:ext uri="{FF2B5EF4-FFF2-40B4-BE49-F238E27FC236}">
                <a16:creationId xmlns:a16="http://schemas.microsoft.com/office/drawing/2014/main" id="{9F0EF28C-CF8B-67DD-D904-87DB23344D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7169" y="1092553"/>
            <a:ext cx="7529623" cy="3282143"/>
          </a:xfrm>
          <a:prstGeom prst="rect">
            <a:avLst/>
          </a:prstGeom>
          <a:noFill/>
          <a:ln>
            <a:noFill/>
          </a:ln>
        </p:spPr>
      </p:pic>
    </p:spTree>
    <p:extLst>
      <p:ext uri="{BB962C8B-B14F-4D97-AF65-F5344CB8AC3E}">
        <p14:creationId xmlns:p14="http://schemas.microsoft.com/office/powerpoint/2010/main" val="1580156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90BB-6BD0-D4BA-6B2F-2495E593CCAA}"/>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3D9104C-B998-887A-B331-0D374C82643A}"/>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4A0DB00B-680F-9393-7DCA-C3FB70616873}"/>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64AFB709-7EFA-F9BE-A056-106D44E0E81A}"/>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AF056680-EC0A-7951-34B1-8177C7204E51}"/>
              </a:ext>
            </a:extLst>
          </p:cNvPr>
          <p:cNvSpPr>
            <a:spLocks noGrp="1"/>
          </p:cNvSpPr>
          <p:nvPr>
            <p:ph type="subTitle" idx="4"/>
          </p:nvPr>
        </p:nvSpPr>
        <p:spPr/>
        <p:txBody>
          <a:bodyPr/>
          <a:lstStyle/>
          <a:p>
            <a:endParaRPr lang="en-US"/>
          </a:p>
        </p:txBody>
      </p:sp>
      <p:pic>
        <p:nvPicPr>
          <p:cNvPr id="8" name="Picture 7" descr="A diagram of a number of objects&#10;&#10;Description automatically generated with medium confidence">
            <a:extLst>
              <a:ext uri="{FF2B5EF4-FFF2-40B4-BE49-F238E27FC236}">
                <a16:creationId xmlns:a16="http://schemas.microsoft.com/office/drawing/2014/main" id="{E1090576-3587-D56F-0C5E-F75B12978B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049" y="961532"/>
            <a:ext cx="7787226" cy="3544186"/>
          </a:xfrm>
          <a:prstGeom prst="rect">
            <a:avLst/>
          </a:prstGeom>
          <a:noFill/>
          <a:ln>
            <a:noFill/>
          </a:ln>
        </p:spPr>
      </p:pic>
    </p:spTree>
    <p:extLst>
      <p:ext uri="{BB962C8B-B14F-4D97-AF65-F5344CB8AC3E}">
        <p14:creationId xmlns:p14="http://schemas.microsoft.com/office/powerpoint/2010/main" val="236632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51"/>
          <p:cNvSpPr txBox="1">
            <a:spLocks noGrp="1"/>
          </p:cNvSpPr>
          <p:nvPr>
            <p:ph type="title"/>
          </p:nvPr>
        </p:nvSpPr>
        <p:spPr>
          <a:xfrm>
            <a:off x="1267089" y="765667"/>
            <a:ext cx="6576000" cy="5983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K-Modes</a:t>
            </a:r>
            <a:endParaRPr lang="en" sz="3000" dirty="0"/>
          </a:p>
        </p:txBody>
      </p:sp>
      <p:sp>
        <p:nvSpPr>
          <p:cNvPr id="2716" name="Google Shape;2716;p51"/>
          <p:cNvSpPr txBox="1">
            <a:spLocks noGrp="1"/>
          </p:cNvSpPr>
          <p:nvPr>
            <p:ph type="subTitle" idx="1"/>
          </p:nvPr>
        </p:nvSpPr>
        <p:spPr>
          <a:xfrm>
            <a:off x="-551888" y="112562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Giới thiệu về K-Modes</a:t>
            </a:r>
            <a:endParaRPr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354408" y="-48307"/>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80;p40">
            <a:extLst>
              <a:ext uri="{FF2B5EF4-FFF2-40B4-BE49-F238E27FC236}">
                <a16:creationId xmlns:a16="http://schemas.microsoft.com/office/drawing/2014/main" id="{51D146E6-A3F4-4751-DBFA-57DDD88AA29C}"/>
              </a:ext>
            </a:extLst>
          </p:cNvPr>
          <p:cNvSpPr txBox="1">
            <a:spLocks/>
          </p:cNvSpPr>
          <p:nvPr/>
        </p:nvSpPr>
        <p:spPr>
          <a:xfrm>
            <a:off x="1235315" y="1619556"/>
            <a:ext cx="6238716"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indent="-342900">
              <a:lnSpc>
                <a:spcPct val="107000"/>
              </a:lnSpc>
              <a:spcBef>
                <a:spcPts val="0"/>
              </a:spcBef>
              <a:spcAft>
                <a:spcPts val="800"/>
              </a:spcAft>
              <a:buFont typeface="Arial" panose="020B0604020202020204" pitchFamily="34" charset="0"/>
              <a:buChar char="•"/>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K-Modes là một thuật toán phân cụm không giám sát dùng để nhóm tập dữ liệu thành một số lượng cụm xác định dựa trên các thuộc tính phân loại (categorical) của chúng. </a:t>
            </a:r>
          </a:p>
          <a:p>
            <a:pPr marL="342900" marR="0" indent="-342900">
              <a:lnSpc>
                <a:spcPct val="107000"/>
              </a:lnSpc>
              <a:spcBef>
                <a:spcPts val="0"/>
              </a:spcBef>
              <a:spcAft>
                <a:spcPts val="800"/>
              </a:spcAft>
              <a:buFont typeface="Arial" panose="020B0604020202020204" pitchFamily="34" charset="0"/>
              <a:buChar char="•"/>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K-Modes ra đời để giải quyết vấn đề clustering dữ liệu phân loại một cách hiệu quả hơn.</a:t>
            </a:r>
          </a:p>
          <a:p>
            <a:pPr marL="342900" marR="0" indent="-342900">
              <a:lnSpc>
                <a:spcPct val="107000"/>
              </a:lnSpc>
              <a:spcBef>
                <a:spcPts val="0"/>
              </a:spcBef>
              <a:spcAft>
                <a:spcPts val="800"/>
              </a:spcAft>
              <a:buFont typeface="Arial" panose="020B0604020202020204" pitchFamily="34" charset="0"/>
              <a:buChar char="•"/>
            </a:pPr>
            <a:endPar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51"/>
          <p:cNvSpPr txBox="1">
            <a:spLocks noGrp="1"/>
          </p:cNvSpPr>
          <p:nvPr>
            <p:ph type="title"/>
          </p:nvPr>
        </p:nvSpPr>
        <p:spPr>
          <a:xfrm>
            <a:off x="1267089" y="765667"/>
            <a:ext cx="6576000" cy="5983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K-Modes</a:t>
            </a:r>
            <a:endParaRPr lang="en" sz="3000" dirty="0"/>
          </a:p>
        </p:txBody>
      </p:sp>
      <p:sp>
        <p:nvSpPr>
          <p:cNvPr id="2716" name="Google Shape;2716;p51"/>
          <p:cNvSpPr txBox="1">
            <a:spLocks noGrp="1"/>
          </p:cNvSpPr>
          <p:nvPr>
            <p:ph type="subTitle" idx="1"/>
          </p:nvPr>
        </p:nvSpPr>
        <p:spPr>
          <a:xfrm>
            <a:off x="1300911" y="1252162"/>
            <a:ext cx="5232188"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dirty="0"/>
              <a:t>Đo lường sự khác biệt trong K-Modes</a:t>
            </a:r>
            <a:endParaRPr lang="en-US"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359942" y="-48191"/>
            <a:ext cx="1770886" cy="1226499"/>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80;p40">
            <a:extLst>
              <a:ext uri="{FF2B5EF4-FFF2-40B4-BE49-F238E27FC236}">
                <a16:creationId xmlns:a16="http://schemas.microsoft.com/office/drawing/2014/main" id="{64E7D7B7-817E-74C0-DC5E-147468A67297}"/>
              </a:ext>
            </a:extLst>
          </p:cNvPr>
          <p:cNvSpPr txBox="1">
            <a:spLocks/>
          </p:cNvSpPr>
          <p:nvPr/>
        </p:nvSpPr>
        <p:spPr>
          <a:xfrm>
            <a:off x="1300911" y="1817771"/>
            <a:ext cx="6238716"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indent="-342900">
              <a:lnSpc>
                <a:spcPct val="107000"/>
              </a:lnSpc>
              <a:spcBef>
                <a:spcPts val="0"/>
              </a:spcBef>
              <a:spcAft>
                <a:spcPts val="800"/>
              </a:spcAft>
              <a:buFont typeface="Arial" panose="020B0604020202020204" pitchFamily="34" charset="0"/>
              <a:buChar char="•"/>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Tuy nhiên với dữ liệu phân loại, khoảng cách Euclidean không còn phù hợp. </a:t>
            </a:r>
          </a:p>
          <a:p>
            <a:pPr marL="342900" marR="0" indent="-342900">
              <a:lnSpc>
                <a:spcPct val="107000"/>
              </a:lnSpc>
              <a:spcBef>
                <a:spcPts val="0"/>
              </a:spcBef>
              <a:spcAft>
                <a:spcPts val="800"/>
              </a:spcAft>
              <a:buFont typeface="Arial" panose="020B0604020202020204" pitchFamily="34" charset="0"/>
              <a:buChar char="•"/>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Thay vào đó, K-Modes sử dụng khoảng cách Hamming để tính toán sự khác biệt giữa hai điểm dữ liệu. </a:t>
            </a:r>
          </a:p>
        </p:txBody>
      </p:sp>
    </p:spTree>
    <p:extLst>
      <p:ext uri="{BB962C8B-B14F-4D97-AF65-F5344CB8AC3E}">
        <p14:creationId xmlns:p14="http://schemas.microsoft.com/office/powerpoint/2010/main" val="1602769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p53"/>
          <p:cNvSpPr txBox="1">
            <a:spLocks noGrp="1"/>
          </p:cNvSpPr>
          <p:nvPr>
            <p:ph type="title"/>
          </p:nvPr>
        </p:nvSpPr>
        <p:spPr>
          <a:xfrm>
            <a:off x="755147" y="7618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err="1"/>
              <a:t>Quá</a:t>
            </a:r>
            <a:r>
              <a:rPr lang="en-US" sz="2500" dirty="0"/>
              <a:t> </a:t>
            </a:r>
            <a:r>
              <a:rPr lang="en-US" sz="2500" dirty="0" err="1"/>
              <a:t>trình</a:t>
            </a:r>
            <a:r>
              <a:rPr lang="en-US" sz="2500" dirty="0"/>
              <a:t> </a:t>
            </a:r>
            <a:r>
              <a:rPr lang="en-US" sz="2500" dirty="0" err="1"/>
              <a:t>thực</a:t>
            </a:r>
            <a:r>
              <a:rPr lang="en-US" sz="2500" dirty="0"/>
              <a:t> </a:t>
            </a:r>
            <a:r>
              <a:rPr lang="en-US" sz="2500" dirty="0" err="1"/>
              <a:t>hiện</a:t>
            </a:r>
            <a:r>
              <a:rPr lang="en-US" sz="2500" dirty="0"/>
              <a:t> </a:t>
            </a:r>
            <a:r>
              <a:rPr lang="en-US" sz="2500" dirty="0" err="1"/>
              <a:t>phân</a:t>
            </a:r>
            <a:r>
              <a:rPr lang="en-US" sz="2500" dirty="0"/>
              <a:t> </a:t>
            </a:r>
            <a:r>
              <a:rPr lang="en-US" sz="2500" dirty="0" err="1"/>
              <a:t>loại</a:t>
            </a:r>
            <a:r>
              <a:rPr lang="en-US" sz="2500" dirty="0"/>
              <a:t> </a:t>
            </a:r>
            <a:r>
              <a:rPr lang="en-US" sz="2500" dirty="0" err="1"/>
              <a:t>của</a:t>
            </a:r>
            <a:r>
              <a:rPr lang="en-US" sz="2500" dirty="0"/>
              <a:t> K-Modes</a:t>
            </a:r>
            <a:endParaRPr lang="en-US" sz="2500" dirty="0">
              <a:highlight>
                <a:schemeClr val="dk2"/>
              </a:highlight>
            </a:endParaRPr>
          </a:p>
        </p:txBody>
      </p:sp>
      <p:grpSp>
        <p:nvGrpSpPr>
          <p:cNvPr id="2776" name="Google Shape;2776;p53"/>
          <p:cNvGrpSpPr/>
          <p:nvPr/>
        </p:nvGrpSpPr>
        <p:grpSpPr>
          <a:xfrm>
            <a:off x="7002278" y="2195299"/>
            <a:ext cx="1927424" cy="2612329"/>
            <a:chOff x="2522614" y="409334"/>
            <a:chExt cx="595325" cy="806847"/>
          </a:xfrm>
        </p:grpSpPr>
        <p:sp>
          <p:nvSpPr>
            <p:cNvPr id="2777" name="Google Shape;2777;p53"/>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3"/>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3"/>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8" name="Google Shape;2798;p53"/>
          <p:cNvSpPr/>
          <p:nvPr/>
        </p:nvSpPr>
        <p:spPr>
          <a:xfrm>
            <a:off x="535291" y="104818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8240092" y="44246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8493640" y="44246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80;p40">
            <a:extLst>
              <a:ext uri="{FF2B5EF4-FFF2-40B4-BE49-F238E27FC236}">
                <a16:creationId xmlns:a16="http://schemas.microsoft.com/office/drawing/2014/main" id="{C744F9D1-3D2C-2D0A-7C5A-38697E5C4856}"/>
              </a:ext>
            </a:extLst>
          </p:cNvPr>
          <p:cNvSpPr txBox="1">
            <a:spLocks/>
          </p:cNvSpPr>
          <p:nvPr/>
        </p:nvSpPr>
        <p:spPr>
          <a:xfrm>
            <a:off x="746126" y="1141571"/>
            <a:ext cx="6238716"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nSpc>
                <a:spcPct val="107000"/>
              </a:lnSpc>
              <a:spcBef>
                <a:spcPts val="0"/>
              </a:spcBef>
              <a:spcAft>
                <a:spcPts val="800"/>
              </a:spcAft>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1. Chọn ngẫu nhiên K điểm dữ liệu làm tâm cụm ban đầu.</a:t>
            </a:r>
          </a:p>
          <a:p>
            <a:pPr marR="0">
              <a:lnSpc>
                <a:spcPct val="107000"/>
              </a:lnSpc>
              <a:spcBef>
                <a:spcPts val="0"/>
              </a:spcBef>
              <a:spcAft>
                <a:spcPts val="800"/>
              </a:spcAft>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2. Gán tất cả các điểm dữ liệu còn lại vào cụm có tâm cụm gần nhất theo khoảng cách Hamming.</a:t>
            </a:r>
          </a:p>
          <a:p>
            <a:pPr marR="0">
              <a:lnSpc>
                <a:spcPct val="107000"/>
              </a:lnSpc>
              <a:spcBef>
                <a:spcPts val="0"/>
              </a:spcBef>
              <a:spcAft>
                <a:spcPts val="800"/>
              </a:spcAft>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3. Cập nhật lại tâm cụm mới dựa trên mode (giá trị xuất hiện nhiều nhất) của các thuộc tính phân loại trong cụm đó.</a:t>
            </a:r>
          </a:p>
          <a:p>
            <a:pPr marR="0">
              <a:lnSpc>
                <a:spcPct val="107000"/>
              </a:lnSpc>
              <a:spcBef>
                <a:spcPts val="0"/>
              </a:spcBef>
              <a:spcAft>
                <a:spcPts val="800"/>
              </a:spcAft>
            </a:pPr>
            <a:r>
              <a:rPr lang="vi-VN"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4. Lặp lại bước 2 và 3 cho đến khi tâm cụm không thay đổi nữa</a:t>
            </a:r>
          </a:p>
        </p:txBody>
      </p:sp>
    </p:spTree>
    <p:extLst>
      <p:ext uri="{BB962C8B-B14F-4D97-AF65-F5344CB8AC3E}">
        <p14:creationId xmlns:p14="http://schemas.microsoft.com/office/powerpoint/2010/main" val="91211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6" name="Google Shape;2706;p50"/>
          <p:cNvSpPr txBox="1">
            <a:spLocks noGrp="1"/>
          </p:cNvSpPr>
          <p:nvPr>
            <p:ph type="subTitle" idx="1"/>
          </p:nvPr>
        </p:nvSpPr>
        <p:spPr>
          <a:xfrm>
            <a:off x="478994" y="1060335"/>
            <a:ext cx="4497043" cy="205404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800" dirty="0"/>
              <a:t>Một cụm, hay một lớp (cluster) là một tập các đối tượng dữ liệu trong đó các đối tượng trong cùng một cụm có sự tương tự hoặc giống nhau và ít tương tự hoặc khác nhau so với các đối tượng thuộc cụm khác. </a:t>
            </a:r>
            <a:endParaRPr lang="en-US" sz="1800" dirty="0"/>
          </a:p>
          <a:p>
            <a:pPr marL="285750" lvl="0" indent="-285750" algn="l" rtl="0">
              <a:spcBef>
                <a:spcPts val="0"/>
              </a:spcBef>
              <a:spcAft>
                <a:spcPts val="0"/>
              </a:spcAft>
              <a:buFont typeface="Arial" panose="020B0604020202020204" pitchFamily="34" charset="0"/>
              <a:buChar char="•"/>
            </a:pPr>
            <a:r>
              <a:rPr lang="vi-VN" sz="1800" dirty="0"/>
              <a:t>Độ tương tự được xác định theo một tiêu chuẩn nào đó, tuỳ thuộc vào từng ứng dụng cụ thể và được xác định trước</a:t>
            </a:r>
            <a:r>
              <a:rPr lang="en-US" sz="1800" dirty="0"/>
              <a:t>.</a:t>
            </a:r>
          </a:p>
        </p:txBody>
      </p:sp>
      <p:sp>
        <p:nvSpPr>
          <p:cNvPr id="2707" name="Google Shape;2707;p50"/>
          <p:cNvSpPr/>
          <p:nvPr/>
        </p:nvSpPr>
        <p:spPr>
          <a:xfrm flipH="1">
            <a:off x="5097153" y="4261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flipH="1">
            <a:off x="4652691" y="38963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6910331" y="354115"/>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8147166" y="6919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pic>
        <p:nvPicPr>
          <p:cNvPr id="1026" name="Picture 2" descr="15. Thuật toán phân cụm K-Means | Quy's blog">
            <a:extLst>
              <a:ext uri="{FF2B5EF4-FFF2-40B4-BE49-F238E27FC236}">
                <a16:creationId xmlns:a16="http://schemas.microsoft.com/office/drawing/2014/main" id="{D33574C7-5D0D-027B-67E4-396ECADC3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111" y="1060335"/>
            <a:ext cx="3983804" cy="2729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801224" y="2032143"/>
            <a:ext cx="5663316" cy="1958666"/>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US" sz="1800" b="0" dirty="0">
                <a:solidFill>
                  <a:schemeClr val="tx1"/>
                </a:solidFill>
              </a:rPr>
              <a:t>K-Modes </a:t>
            </a:r>
            <a:r>
              <a:rPr lang="en-US" sz="1800" b="0" dirty="0" err="1">
                <a:solidFill>
                  <a:schemeClr val="tx1"/>
                </a:solidFill>
              </a:rPr>
              <a:t>là</a:t>
            </a:r>
            <a:r>
              <a:rPr lang="en-US" sz="1800" b="0" dirty="0">
                <a:solidFill>
                  <a:schemeClr val="tx1"/>
                </a:solidFill>
              </a:rPr>
              <a:t> </a:t>
            </a:r>
            <a:r>
              <a:rPr lang="en-US" sz="1800" b="0" dirty="0" err="1">
                <a:solidFill>
                  <a:schemeClr val="tx1"/>
                </a:solidFill>
              </a:rPr>
              <a:t>một</a:t>
            </a:r>
            <a:r>
              <a:rPr lang="en-US" sz="1800" b="0" dirty="0">
                <a:solidFill>
                  <a:schemeClr val="tx1"/>
                </a:solidFill>
              </a:rPr>
              <a:t> </a:t>
            </a:r>
            <a:r>
              <a:rPr lang="en-US" sz="1800" b="0" dirty="0" err="1">
                <a:solidFill>
                  <a:schemeClr val="tx1"/>
                </a:solidFill>
              </a:rPr>
              <a:t>thuật</a:t>
            </a:r>
            <a:r>
              <a:rPr lang="en-US" sz="1800" b="0" dirty="0">
                <a:solidFill>
                  <a:schemeClr val="tx1"/>
                </a:solidFill>
              </a:rPr>
              <a:t> </a:t>
            </a:r>
            <a:r>
              <a:rPr lang="en-US" sz="1800" b="0" dirty="0" err="1">
                <a:solidFill>
                  <a:schemeClr val="tx1"/>
                </a:solidFill>
              </a:rPr>
              <a:t>toán</a:t>
            </a:r>
            <a:r>
              <a:rPr lang="en-US" sz="1800" b="0" dirty="0">
                <a:solidFill>
                  <a:schemeClr val="tx1"/>
                </a:solidFill>
              </a:rPr>
              <a:t> </a:t>
            </a:r>
            <a:r>
              <a:rPr lang="en-US" sz="1800" b="0" dirty="0" err="1">
                <a:solidFill>
                  <a:schemeClr val="tx1"/>
                </a:solidFill>
              </a:rPr>
              <a:t>phân</a:t>
            </a:r>
            <a:r>
              <a:rPr lang="en-US" sz="1800" b="0" dirty="0">
                <a:solidFill>
                  <a:schemeClr val="tx1"/>
                </a:solidFill>
              </a:rPr>
              <a:t> </a:t>
            </a:r>
            <a:r>
              <a:rPr lang="en-US" sz="1800" b="0" dirty="0" err="1">
                <a:solidFill>
                  <a:schemeClr val="tx1"/>
                </a:solidFill>
              </a:rPr>
              <a:t>cụm</a:t>
            </a:r>
            <a:r>
              <a:rPr lang="en-US" sz="1800" b="0" dirty="0">
                <a:solidFill>
                  <a:schemeClr val="tx1"/>
                </a:solidFill>
              </a:rPr>
              <a:t> </a:t>
            </a:r>
            <a:r>
              <a:rPr lang="en-US" sz="1800" b="0" dirty="0" err="1">
                <a:solidFill>
                  <a:schemeClr val="tx1"/>
                </a:solidFill>
              </a:rPr>
              <a:t>quan</a:t>
            </a:r>
            <a:r>
              <a:rPr lang="en-US" sz="1800" b="0" dirty="0">
                <a:solidFill>
                  <a:schemeClr val="tx1"/>
                </a:solidFill>
              </a:rPr>
              <a:t> </a:t>
            </a:r>
            <a:r>
              <a:rPr lang="en-US" sz="1800" b="0" dirty="0" err="1">
                <a:solidFill>
                  <a:schemeClr val="tx1"/>
                </a:solidFill>
              </a:rPr>
              <a:t>trọng</a:t>
            </a:r>
            <a:r>
              <a:rPr lang="en-US" sz="1800" b="0" dirty="0">
                <a:solidFill>
                  <a:schemeClr val="tx1"/>
                </a:solidFill>
              </a:rPr>
              <a:t>, </a:t>
            </a:r>
            <a:r>
              <a:rPr lang="en-US" sz="1800" b="0" dirty="0" err="1">
                <a:solidFill>
                  <a:schemeClr val="tx1"/>
                </a:solidFill>
              </a:rPr>
              <a:t>cho</a:t>
            </a:r>
            <a:r>
              <a:rPr lang="en-US" sz="1800" b="0" dirty="0">
                <a:solidFill>
                  <a:schemeClr val="tx1"/>
                </a:solidFill>
              </a:rPr>
              <a:t> </a:t>
            </a:r>
            <a:r>
              <a:rPr lang="en-US" sz="1800" b="0" dirty="0" err="1">
                <a:solidFill>
                  <a:schemeClr val="tx1"/>
                </a:solidFill>
              </a:rPr>
              <a:t>phép</a:t>
            </a:r>
            <a:r>
              <a:rPr lang="en-US" sz="1800" b="0" dirty="0">
                <a:solidFill>
                  <a:schemeClr val="tx1"/>
                </a:solidFill>
              </a:rPr>
              <a:t> </a:t>
            </a:r>
            <a:r>
              <a:rPr lang="en-US" sz="1800" b="0" dirty="0" err="1">
                <a:solidFill>
                  <a:schemeClr val="tx1"/>
                </a:solidFill>
              </a:rPr>
              <a:t>nhóm</a:t>
            </a:r>
            <a:r>
              <a:rPr lang="en-US" sz="1800" b="0" dirty="0">
                <a:solidFill>
                  <a:schemeClr val="tx1"/>
                </a:solidFill>
              </a:rPr>
              <a:t> </a:t>
            </a:r>
            <a:r>
              <a:rPr lang="en-US" sz="1800" b="0" dirty="0" err="1">
                <a:solidFill>
                  <a:schemeClr val="tx1"/>
                </a:solidFill>
              </a:rPr>
              <a:t>và</a:t>
            </a:r>
            <a:r>
              <a:rPr lang="en-US" sz="1800" b="0" dirty="0">
                <a:solidFill>
                  <a:schemeClr val="tx1"/>
                </a:solidFill>
              </a:rPr>
              <a:t> </a:t>
            </a:r>
            <a:r>
              <a:rPr lang="en-US" sz="1800" b="0" dirty="0" err="1">
                <a:solidFill>
                  <a:schemeClr val="tx1"/>
                </a:solidFill>
              </a:rPr>
              <a:t>khai</a:t>
            </a:r>
            <a:r>
              <a:rPr lang="en-US" sz="1800" b="0" dirty="0">
                <a:solidFill>
                  <a:schemeClr val="tx1"/>
                </a:solidFill>
              </a:rPr>
              <a:t> </a:t>
            </a:r>
            <a:r>
              <a:rPr lang="en-US" sz="1800" b="0" dirty="0" err="1">
                <a:solidFill>
                  <a:schemeClr val="tx1"/>
                </a:solidFill>
              </a:rPr>
              <a:t>thác</a:t>
            </a:r>
            <a:r>
              <a:rPr lang="en-US" sz="1800" b="0" dirty="0">
                <a:solidFill>
                  <a:schemeClr val="tx1"/>
                </a:solidFill>
              </a:rPr>
              <a:t> </a:t>
            </a:r>
            <a:r>
              <a:rPr lang="en-US" sz="1800" b="0" dirty="0" err="1">
                <a:solidFill>
                  <a:schemeClr val="tx1"/>
                </a:solidFill>
              </a:rPr>
              <a:t>thông</a:t>
            </a:r>
            <a:r>
              <a:rPr lang="en-US" sz="1800" b="0" dirty="0">
                <a:solidFill>
                  <a:schemeClr val="tx1"/>
                </a:solidFill>
              </a:rPr>
              <a:t> tin </a:t>
            </a:r>
            <a:r>
              <a:rPr lang="en-US" sz="1800" b="0" dirty="0" err="1">
                <a:solidFill>
                  <a:schemeClr val="tx1"/>
                </a:solidFill>
              </a:rPr>
              <a:t>hữu</a:t>
            </a:r>
            <a:r>
              <a:rPr lang="en-US" sz="1800" b="0" dirty="0">
                <a:solidFill>
                  <a:schemeClr val="tx1"/>
                </a:solidFill>
              </a:rPr>
              <a:t> </a:t>
            </a:r>
            <a:r>
              <a:rPr lang="en-US" sz="1800" b="0" dirty="0" err="1">
                <a:solidFill>
                  <a:schemeClr val="tx1"/>
                </a:solidFill>
              </a:rPr>
              <a:t>ích</a:t>
            </a:r>
            <a:r>
              <a:rPr lang="en-US" sz="1800" b="0" dirty="0">
                <a:solidFill>
                  <a:schemeClr val="tx1"/>
                </a:solidFill>
              </a:rPr>
              <a:t> </a:t>
            </a:r>
            <a:r>
              <a:rPr lang="en-US" sz="1800" b="0" dirty="0" err="1">
                <a:solidFill>
                  <a:schemeClr val="tx1"/>
                </a:solidFill>
              </a:rPr>
              <a:t>từ</a:t>
            </a:r>
            <a:r>
              <a:rPr lang="en-US" sz="1800" b="0" dirty="0">
                <a:solidFill>
                  <a:schemeClr val="tx1"/>
                </a:solidFill>
              </a:rPr>
              <a:t> </a:t>
            </a:r>
            <a:r>
              <a:rPr lang="en-US" sz="1800" b="0" dirty="0" err="1">
                <a:solidFill>
                  <a:schemeClr val="tx1"/>
                </a:solidFill>
              </a:rPr>
              <a:t>các</a:t>
            </a:r>
            <a:r>
              <a:rPr lang="en-US" sz="1800" b="0" dirty="0">
                <a:solidFill>
                  <a:schemeClr val="tx1"/>
                </a:solidFill>
              </a:rPr>
              <a:t> </a:t>
            </a:r>
            <a:r>
              <a:rPr lang="en-US" sz="1800" b="0" dirty="0" err="1">
                <a:solidFill>
                  <a:schemeClr val="tx1"/>
                </a:solidFill>
              </a:rPr>
              <a:t>dữ</a:t>
            </a:r>
            <a:r>
              <a:rPr lang="en-US" sz="1800" b="0" dirty="0">
                <a:solidFill>
                  <a:schemeClr val="tx1"/>
                </a:solidFill>
              </a:rPr>
              <a:t> </a:t>
            </a:r>
            <a:r>
              <a:rPr lang="en-US" sz="1800" b="0" dirty="0" err="1">
                <a:solidFill>
                  <a:schemeClr val="tx1"/>
                </a:solidFill>
              </a:rPr>
              <a:t>liệu</a:t>
            </a:r>
            <a:r>
              <a:rPr lang="en-US" sz="1800" b="0" dirty="0">
                <a:solidFill>
                  <a:schemeClr val="tx1"/>
                </a:solidFill>
              </a:rPr>
              <a:t> </a:t>
            </a:r>
            <a:r>
              <a:rPr lang="en-US" sz="1800" b="0" dirty="0" err="1">
                <a:solidFill>
                  <a:schemeClr val="tx1"/>
                </a:solidFill>
              </a:rPr>
              <a:t>phân</a:t>
            </a:r>
            <a:r>
              <a:rPr lang="en-US" sz="1800" b="0" dirty="0">
                <a:solidFill>
                  <a:schemeClr val="tx1"/>
                </a:solidFill>
              </a:rPr>
              <a:t> </a:t>
            </a:r>
            <a:r>
              <a:rPr lang="en-US" sz="1800" b="0" dirty="0" err="1">
                <a:solidFill>
                  <a:schemeClr val="tx1"/>
                </a:solidFill>
              </a:rPr>
              <a:t>loại</a:t>
            </a:r>
            <a:r>
              <a:rPr lang="en-US" sz="1800" b="0" dirty="0">
                <a:solidFill>
                  <a:schemeClr val="tx1"/>
                </a:solidFill>
              </a:rPr>
              <a:t> </a:t>
            </a:r>
            <a:r>
              <a:rPr lang="en-US" sz="1800" b="0" dirty="0" err="1">
                <a:solidFill>
                  <a:schemeClr val="tx1"/>
                </a:solidFill>
              </a:rPr>
              <a:t>một</a:t>
            </a:r>
            <a:r>
              <a:rPr lang="en-US" sz="1800" b="0" dirty="0">
                <a:solidFill>
                  <a:schemeClr val="tx1"/>
                </a:solidFill>
              </a:rPr>
              <a:t> </a:t>
            </a:r>
            <a:r>
              <a:rPr lang="en-US" sz="1800" b="0" dirty="0" err="1">
                <a:solidFill>
                  <a:schemeClr val="tx1"/>
                </a:solidFill>
              </a:rPr>
              <a:t>cách</a:t>
            </a:r>
            <a:r>
              <a:rPr lang="en-US" sz="1800" b="0" dirty="0">
                <a:solidFill>
                  <a:schemeClr val="tx1"/>
                </a:solidFill>
              </a:rPr>
              <a:t> </a:t>
            </a:r>
            <a:r>
              <a:rPr lang="en-US" sz="1800" b="0" dirty="0" err="1">
                <a:solidFill>
                  <a:schemeClr val="tx1"/>
                </a:solidFill>
              </a:rPr>
              <a:t>hiệu</a:t>
            </a:r>
            <a:r>
              <a:rPr lang="en-US" sz="1800" b="0" dirty="0">
                <a:solidFill>
                  <a:schemeClr val="tx1"/>
                </a:solidFill>
              </a:rPr>
              <a:t> </a:t>
            </a:r>
            <a:r>
              <a:rPr lang="en-US" sz="1800" b="0" dirty="0" err="1">
                <a:solidFill>
                  <a:schemeClr val="tx1"/>
                </a:solidFill>
              </a:rPr>
              <a:t>quả</a:t>
            </a:r>
            <a:r>
              <a:rPr lang="en-US" sz="1800" b="0" dirty="0">
                <a:solidFill>
                  <a:schemeClr val="tx1"/>
                </a:solidFill>
              </a:rPr>
              <a:t>. </a:t>
            </a:r>
            <a:r>
              <a:rPr lang="en-US" sz="1800" b="0" dirty="0" err="1">
                <a:solidFill>
                  <a:schemeClr val="tx1"/>
                </a:solidFill>
              </a:rPr>
              <a:t>Nó</a:t>
            </a:r>
            <a:r>
              <a:rPr lang="en-US" sz="1800" b="0" dirty="0">
                <a:solidFill>
                  <a:schemeClr val="tx1"/>
                </a:solidFill>
              </a:rPr>
              <a:t> </a:t>
            </a:r>
            <a:r>
              <a:rPr lang="en-US" sz="1800" b="0" dirty="0" err="1">
                <a:solidFill>
                  <a:schemeClr val="tx1"/>
                </a:solidFill>
              </a:rPr>
              <a:t>mở</a:t>
            </a:r>
            <a:r>
              <a:rPr lang="en-US" sz="1800" b="0" dirty="0">
                <a:solidFill>
                  <a:schemeClr val="tx1"/>
                </a:solidFill>
              </a:rPr>
              <a:t> </a:t>
            </a:r>
            <a:r>
              <a:rPr lang="en-US" sz="1800" b="0" dirty="0" err="1">
                <a:solidFill>
                  <a:schemeClr val="tx1"/>
                </a:solidFill>
              </a:rPr>
              <a:t>ra</a:t>
            </a:r>
            <a:r>
              <a:rPr lang="en-US" sz="1800" b="0" dirty="0">
                <a:solidFill>
                  <a:schemeClr val="tx1"/>
                </a:solidFill>
              </a:rPr>
              <a:t> </a:t>
            </a:r>
            <a:r>
              <a:rPr lang="en-US" sz="1800" b="0" dirty="0" err="1">
                <a:solidFill>
                  <a:schemeClr val="tx1"/>
                </a:solidFill>
              </a:rPr>
              <a:t>nhiều</a:t>
            </a:r>
            <a:r>
              <a:rPr lang="en-US" sz="1800" b="0" dirty="0">
                <a:solidFill>
                  <a:schemeClr val="tx1"/>
                </a:solidFill>
              </a:rPr>
              <a:t> </a:t>
            </a:r>
            <a:r>
              <a:rPr lang="en-US" sz="1800" b="0" dirty="0" err="1">
                <a:solidFill>
                  <a:schemeClr val="tx1"/>
                </a:solidFill>
              </a:rPr>
              <a:t>ứng</a:t>
            </a:r>
            <a:r>
              <a:rPr lang="en-US" sz="1800" b="0" dirty="0">
                <a:solidFill>
                  <a:schemeClr val="tx1"/>
                </a:solidFill>
              </a:rPr>
              <a:t> </a:t>
            </a:r>
            <a:r>
              <a:rPr lang="en-US" sz="1800" b="0" dirty="0" err="1">
                <a:solidFill>
                  <a:schemeClr val="tx1"/>
                </a:solidFill>
              </a:rPr>
              <a:t>dụng</a:t>
            </a:r>
            <a:r>
              <a:rPr lang="en-US" sz="1800" b="0" dirty="0">
                <a:solidFill>
                  <a:schemeClr val="tx1"/>
                </a:solidFill>
              </a:rPr>
              <a:t> </a:t>
            </a:r>
            <a:r>
              <a:rPr lang="en-US" sz="1800" b="0" dirty="0" err="1">
                <a:solidFill>
                  <a:schemeClr val="tx1"/>
                </a:solidFill>
              </a:rPr>
              <a:t>thiết</a:t>
            </a:r>
            <a:r>
              <a:rPr lang="en-US" sz="1800" b="0" dirty="0">
                <a:solidFill>
                  <a:schemeClr val="tx1"/>
                </a:solidFill>
              </a:rPr>
              <a:t> </a:t>
            </a:r>
            <a:r>
              <a:rPr lang="en-US" sz="1800" b="0" dirty="0" err="1">
                <a:solidFill>
                  <a:schemeClr val="tx1"/>
                </a:solidFill>
              </a:rPr>
              <a:t>thực</a:t>
            </a:r>
            <a:r>
              <a:rPr lang="en-US" sz="1800" b="0" dirty="0">
                <a:solidFill>
                  <a:schemeClr val="tx1"/>
                </a:solidFill>
              </a:rPr>
              <a:t> </a:t>
            </a:r>
            <a:r>
              <a:rPr lang="en-US" sz="1800" b="0" dirty="0" err="1">
                <a:solidFill>
                  <a:schemeClr val="tx1"/>
                </a:solidFill>
              </a:rPr>
              <a:t>trong</a:t>
            </a:r>
            <a:r>
              <a:rPr lang="en-US" sz="1800" b="0" dirty="0">
                <a:solidFill>
                  <a:schemeClr val="tx1"/>
                </a:solidFill>
              </a:rPr>
              <a:t> </a:t>
            </a:r>
            <a:r>
              <a:rPr lang="en-US" sz="1800" b="0" dirty="0" err="1">
                <a:solidFill>
                  <a:schemeClr val="tx1"/>
                </a:solidFill>
              </a:rPr>
              <a:t>phân</a:t>
            </a:r>
            <a:r>
              <a:rPr lang="en-US" sz="1800" b="0" dirty="0">
                <a:solidFill>
                  <a:schemeClr val="tx1"/>
                </a:solidFill>
              </a:rPr>
              <a:t> </a:t>
            </a:r>
            <a:r>
              <a:rPr lang="en-US" sz="1800" b="0" dirty="0" err="1">
                <a:solidFill>
                  <a:schemeClr val="tx1"/>
                </a:solidFill>
              </a:rPr>
              <a:t>tích</a:t>
            </a:r>
            <a:r>
              <a:rPr lang="en-US" sz="1800" b="0" dirty="0">
                <a:solidFill>
                  <a:schemeClr val="tx1"/>
                </a:solidFill>
              </a:rPr>
              <a:t> </a:t>
            </a:r>
            <a:r>
              <a:rPr lang="en-US" sz="1800" b="0" dirty="0" err="1">
                <a:solidFill>
                  <a:schemeClr val="tx1"/>
                </a:solidFill>
              </a:rPr>
              <a:t>dữ</a:t>
            </a:r>
            <a:r>
              <a:rPr lang="en-US" sz="1800" b="0" dirty="0">
                <a:solidFill>
                  <a:schemeClr val="tx1"/>
                </a:solidFill>
              </a:rPr>
              <a:t> </a:t>
            </a:r>
            <a:r>
              <a:rPr lang="en-US" sz="1800" b="0" dirty="0" err="1">
                <a:solidFill>
                  <a:schemeClr val="tx1"/>
                </a:solidFill>
              </a:rPr>
              <a:t>liệu</a:t>
            </a:r>
            <a:r>
              <a:rPr lang="en-US" sz="1800" b="0" dirty="0">
                <a:solidFill>
                  <a:schemeClr val="tx1"/>
                </a:solidFill>
              </a:rPr>
              <a:t>, </a:t>
            </a:r>
            <a:r>
              <a:rPr lang="en-US" sz="1800" b="0" dirty="0" err="1">
                <a:solidFill>
                  <a:schemeClr val="tx1"/>
                </a:solidFill>
              </a:rPr>
              <a:t>tiếp</a:t>
            </a:r>
            <a:r>
              <a:rPr lang="en-US" sz="1800" b="0" dirty="0">
                <a:solidFill>
                  <a:schemeClr val="tx1"/>
                </a:solidFill>
              </a:rPr>
              <a:t> </a:t>
            </a:r>
            <a:r>
              <a:rPr lang="en-US" sz="1800" b="0" dirty="0" err="1">
                <a:solidFill>
                  <a:schemeClr val="tx1"/>
                </a:solidFill>
              </a:rPr>
              <a:t>thị</a:t>
            </a:r>
            <a:r>
              <a:rPr lang="en-US" sz="1800" b="0" dirty="0">
                <a:solidFill>
                  <a:schemeClr val="tx1"/>
                </a:solidFill>
              </a:rPr>
              <a:t>, </a:t>
            </a:r>
            <a:r>
              <a:rPr lang="en-US" sz="1800" b="0" dirty="0" err="1">
                <a:solidFill>
                  <a:schemeClr val="tx1"/>
                </a:solidFill>
              </a:rPr>
              <a:t>quản</a:t>
            </a:r>
            <a:r>
              <a:rPr lang="en-US" sz="1800" b="0" dirty="0">
                <a:solidFill>
                  <a:schemeClr val="tx1"/>
                </a:solidFill>
              </a:rPr>
              <a:t> trị </a:t>
            </a:r>
            <a:r>
              <a:rPr lang="en-US" sz="1800" b="0" dirty="0" err="1">
                <a:solidFill>
                  <a:schemeClr val="tx1"/>
                </a:solidFill>
              </a:rPr>
              <a:t>kinh</a:t>
            </a:r>
            <a:r>
              <a:rPr lang="en-US" sz="1800" b="0" dirty="0">
                <a:solidFill>
                  <a:schemeClr val="tx1"/>
                </a:solidFill>
              </a:rPr>
              <a:t> </a:t>
            </a:r>
            <a:r>
              <a:rPr lang="en-US" sz="1800" b="0" dirty="0" err="1">
                <a:solidFill>
                  <a:schemeClr val="tx1"/>
                </a:solidFill>
              </a:rPr>
              <a:t>doanh</a:t>
            </a:r>
            <a:r>
              <a:rPr lang="en-US" sz="1800" b="0" dirty="0">
                <a:solidFill>
                  <a:schemeClr val="tx1"/>
                </a:solidFill>
              </a:rPr>
              <a:t> </a:t>
            </a:r>
            <a:r>
              <a:rPr lang="en-US" sz="1800" b="0" dirty="0" err="1">
                <a:solidFill>
                  <a:schemeClr val="tx1"/>
                </a:solidFill>
              </a:rPr>
              <a:t>và</a:t>
            </a:r>
            <a:r>
              <a:rPr lang="en-US" sz="1800" b="0" dirty="0">
                <a:solidFill>
                  <a:schemeClr val="tx1"/>
                </a:solidFill>
              </a:rPr>
              <a:t> </a:t>
            </a:r>
            <a:r>
              <a:rPr lang="en-US" sz="1800" b="0" dirty="0" err="1">
                <a:solidFill>
                  <a:schemeClr val="tx1"/>
                </a:solidFill>
              </a:rPr>
              <a:t>nhiều</a:t>
            </a:r>
            <a:r>
              <a:rPr lang="en-US" sz="1800" b="0" dirty="0">
                <a:solidFill>
                  <a:schemeClr val="tx1"/>
                </a:solidFill>
              </a:rPr>
              <a:t> </a:t>
            </a:r>
            <a:r>
              <a:rPr lang="en-US" sz="1800" b="0" dirty="0" err="1">
                <a:solidFill>
                  <a:schemeClr val="tx1"/>
                </a:solidFill>
              </a:rPr>
              <a:t>lĩnh</a:t>
            </a:r>
            <a:r>
              <a:rPr lang="en-US" sz="1800" b="0" dirty="0">
                <a:solidFill>
                  <a:schemeClr val="tx1"/>
                </a:solidFill>
              </a:rPr>
              <a:t> </a:t>
            </a:r>
            <a:r>
              <a:rPr lang="en-US" sz="1800" b="0" dirty="0" err="1">
                <a:solidFill>
                  <a:schemeClr val="tx1"/>
                </a:solidFill>
              </a:rPr>
              <a:t>vực</a:t>
            </a:r>
            <a:r>
              <a:rPr lang="en-US" sz="1800" b="0" dirty="0">
                <a:solidFill>
                  <a:schemeClr val="tx1"/>
                </a:solidFill>
              </a:rPr>
              <a:t>: </a:t>
            </a:r>
            <a:r>
              <a:rPr lang="en-US" sz="1800" b="0" dirty="0" err="1">
                <a:solidFill>
                  <a:schemeClr val="tx1"/>
                </a:solidFill>
              </a:rPr>
              <a:t>nghiên</a:t>
            </a:r>
            <a:r>
              <a:rPr lang="en-US" sz="1800" b="0" dirty="0">
                <a:solidFill>
                  <a:schemeClr val="tx1"/>
                </a:solidFill>
              </a:rPr>
              <a:t> </a:t>
            </a:r>
            <a:r>
              <a:rPr lang="en-US" sz="1800" b="0" dirty="0" err="1">
                <a:solidFill>
                  <a:schemeClr val="tx1"/>
                </a:solidFill>
              </a:rPr>
              <a:t>cứu</a:t>
            </a:r>
            <a:r>
              <a:rPr lang="en-US" sz="1800" b="0" dirty="0">
                <a:solidFill>
                  <a:schemeClr val="tx1"/>
                </a:solidFill>
              </a:rPr>
              <a:t> khao </a:t>
            </a:r>
            <a:r>
              <a:rPr lang="en-US" sz="1800" b="0" dirty="0" err="1">
                <a:solidFill>
                  <a:schemeClr val="tx1"/>
                </a:solidFill>
              </a:rPr>
              <a:t>sát</a:t>
            </a:r>
            <a:r>
              <a:rPr lang="en-US" sz="1800" b="0" dirty="0">
                <a:solidFill>
                  <a:schemeClr val="tx1"/>
                </a:solidFill>
              </a:rPr>
              <a:t> </a:t>
            </a:r>
            <a:r>
              <a:rPr lang="en-US" sz="1800" b="0" dirty="0" err="1">
                <a:solidFill>
                  <a:schemeClr val="tx1"/>
                </a:solidFill>
              </a:rPr>
              <a:t>thị</a:t>
            </a:r>
            <a:r>
              <a:rPr lang="en-US" sz="1800" b="0" dirty="0">
                <a:solidFill>
                  <a:schemeClr val="tx1"/>
                </a:solidFill>
              </a:rPr>
              <a:t> </a:t>
            </a:r>
            <a:r>
              <a:rPr lang="en-US" sz="1800" b="0" dirty="0" err="1">
                <a:solidFill>
                  <a:schemeClr val="tx1"/>
                </a:solidFill>
              </a:rPr>
              <a:t>trường</a:t>
            </a:r>
            <a:r>
              <a:rPr lang="en-US" sz="1800" b="0" dirty="0">
                <a:solidFill>
                  <a:schemeClr val="tx1"/>
                </a:solidFill>
              </a:rPr>
              <a:t>, </a:t>
            </a:r>
            <a:r>
              <a:rPr lang="en-US" sz="1800" b="0" dirty="0" err="1">
                <a:solidFill>
                  <a:schemeClr val="tx1"/>
                </a:solidFill>
              </a:rPr>
              <a:t>xử</a:t>
            </a:r>
            <a:r>
              <a:rPr lang="en-US" sz="1800" b="0" dirty="0">
                <a:solidFill>
                  <a:schemeClr val="tx1"/>
                </a:solidFill>
              </a:rPr>
              <a:t> </a:t>
            </a:r>
            <a:r>
              <a:rPr lang="en-US" sz="1800" b="0" dirty="0" err="1">
                <a:solidFill>
                  <a:schemeClr val="tx1"/>
                </a:solidFill>
              </a:rPr>
              <a:t>lý</a:t>
            </a:r>
            <a:r>
              <a:rPr lang="en-US" sz="1800" b="0" dirty="0">
                <a:solidFill>
                  <a:schemeClr val="tx1"/>
                </a:solidFill>
              </a:rPr>
              <a:t> </a:t>
            </a:r>
            <a:r>
              <a:rPr lang="en-US" sz="1800" b="0" dirty="0" err="1">
                <a:solidFill>
                  <a:schemeClr val="tx1"/>
                </a:solidFill>
              </a:rPr>
              <a:t>ngôn</a:t>
            </a:r>
            <a:r>
              <a:rPr lang="en-US" sz="1800" b="0" dirty="0">
                <a:solidFill>
                  <a:schemeClr val="tx1"/>
                </a:solidFill>
              </a:rPr>
              <a:t> </a:t>
            </a:r>
            <a:r>
              <a:rPr lang="en-US" sz="1800" b="0" dirty="0" err="1">
                <a:solidFill>
                  <a:schemeClr val="tx1"/>
                </a:solidFill>
              </a:rPr>
              <a:t>ngữ</a:t>
            </a:r>
            <a:r>
              <a:rPr lang="en-US" sz="1800" b="0" dirty="0">
                <a:solidFill>
                  <a:schemeClr val="tx1"/>
                </a:solidFill>
              </a:rPr>
              <a:t> </a:t>
            </a:r>
            <a:r>
              <a:rPr lang="en-US" sz="1800" b="0" dirty="0" err="1">
                <a:solidFill>
                  <a:schemeClr val="tx1"/>
                </a:solidFill>
              </a:rPr>
              <a:t>tự</a:t>
            </a:r>
            <a:r>
              <a:rPr lang="en-US" sz="1800" b="0" dirty="0">
                <a:solidFill>
                  <a:schemeClr val="tx1"/>
                </a:solidFill>
              </a:rPr>
              <a:t> </a:t>
            </a:r>
            <a:r>
              <a:rPr lang="en-US" sz="1800" b="0" dirty="0" err="1">
                <a:solidFill>
                  <a:schemeClr val="tx1"/>
                </a:solidFill>
              </a:rPr>
              <a:t>nhiên</a:t>
            </a:r>
            <a:r>
              <a:rPr lang="en-US" sz="1800" b="0" dirty="0">
                <a:solidFill>
                  <a:schemeClr val="tx1"/>
                </a:solidFill>
              </a:rPr>
              <a:t>, </a:t>
            </a:r>
            <a:r>
              <a:rPr lang="en-US" sz="1800" b="0" dirty="0" err="1">
                <a:solidFill>
                  <a:schemeClr val="tx1"/>
                </a:solidFill>
              </a:rPr>
              <a:t>sinh</a:t>
            </a:r>
            <a:r>
              <a:rPr lang="en-US" sz="1800" b="0" dirty="0">
                <a:solidFill>
                  <a:schemeClr val="tx1"/>
                </a:solidFill>
              </a:rPr>
              <a:t> </a:t>
            </a:r>
            <a:r>
              <a:rPr lang="en-US" sz="1800" b="0" dirty="0" err="1">
                <a:solidFill>
                  <a:schemeClr val="tx1"/>
                </a:solidFill>
              </a:rPr>
              <a:t>học</a:t>
            </a:r>
            <a:r>
              <a:rPr lang="en-US" sz="1800" b="0" dirty="0">
                <a:solidFill>
                  <a:schemeClr val="tx1"/>
                </a:solidFill>
              </a:rPr>
              <a:t>,…</a:t>
            </a:r>
          </a:p>
        </p:txBody>
      </p:sp>
      <p:grpSp>
        <p:nvGrpSpPr>
          <p:cNvPr id="2631" name="Google Shape;2631;p47"/>
          <p:cNvGrpSpPr/>
          <p:nvPr/>
        </p:nvGrpSpPr>
        <p:grpSpPr>
          <a:xfrm>
            <a:off x="3826778" y="890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68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6" name="Google Shape;2336;p41"/>
          <p:cNvSpPr txBox="1">
            <a:spLocks noGrp="1"/>
          </p:cNvSpPr>
          <p:nvPr>
            <p:ph type="subTitle" idx="1"/>
          </p:nvPr>
        </p:nvSpPr>
        <p:spPr>
          <a:xfrm>
            <a:off x="1680829" y="366532"/>
            <a:ext cx="5482853"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000" b="1" dirty="0">
                <a:solidFill>
                  <a:schemeClr val="tx1"/>
                </a:solidFill>
              </a:rPr>
              <a:t>K-Medoids</a:t>
            </a:r>
            <a:endParaRPr lang="en-US" sz="3000" b="1" dirty="0">
              <a:solidFill>
                <a:schemeClr val="tx1"/>
              </a:solidFill>
            </a:endParaRPr>
          </a:p>
        </p:txBody>
      </p:sp>
      <p:grpSp>
        <p:nvGrpSpPr>
          <p:cNvPr id="2337" name="Google Shape;2337;p41"/>
          <p:cNvGrpSpPr/>
          <p:nvPr/>
        </p:nvGrpSpPr>
        <p:grpSpPr>
          <a:xfrm rot="2411935">
            <a:off x="254903" y="-472489"/>
            <a:ext cx="1627858" cy="2182577"/>
            <a:chOff x="1400935" y="1333409"/>
            <a:chExt cx="760984" cy="1020399"/>
          </a:xfrm>
        </p:grpSpPr>
        <p:sp>
          <p:nvSpPr>
            <p:cNvPr id="2338" name="Google Shape;2338;p4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41"/>
          <p:cNvGrpSpPr/>
          <p:nvPr/>
        </p:nvGrpSpPr>
        <p:grpSpPr>
          <a:xfrm rot="-1005538">
            <a:off x="7714442" y="-328833"/>
            <a:ext cx="1279692" cy="2666046"/>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1"/>
          <p:cNvGrpSpPr/>
          <p:nvPr/>
        </p:nvGrpSpPr>
        <p:grpSpPr>
          <a:xfrm>
            <a:off x="-6406" y="3983306"/>
            <a:ext cx="1010814" cy="1038152"/>
            <a:chOff x="1742490" y="367839"/>
            <a:chExt cx="629242" cy="646260"/>
          </a:xfrm>
        </p:grpSpPr>
        <p:sp>
          <p:nvSpPr>
            <p:cNvPr id="2367" name="Google Shape;2367;p41"/>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1"/>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1"/>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1"/>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1"/>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1"/>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1"/>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1"/>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1"/>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1"/>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1"/>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41"/>
          <p:cNvSpPr/>
          <p:nvPr/>
        </p:nvSpPr>
        <p:spPr>
          <a:xfrm>
            <a:off x="7530406" y="4223554"/>
            <a:ext cx="1167736" cy="454078"/>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1"/>
          <p:cNvSpPr/>
          <p:nvPr/>
        </p:nvSpPr>
        <p:spPr>
          <a:xfrm>
            <a:off x="689181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915966" y="11539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360428" y="7883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6474866" y="8305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16;p51">
            <a:extLst>
              <a:ext uri="{FF2B5EF4-FFF2-40B4-BE49-F238E27FC236}">
                <a16:creationId xmlns:a16="http://schemas.microsoft.com/office/drawing/2014/main" id="{6CA7B3FE-ECA1-53A3-C8E7-9E38087588F6}"/>
              </a:ext>
            </a:extLst>
          </p:cNvPr>
          <p:cNvSpPr txBox="1">
            <a:spLocks/>
          </p:cNvSpPr>
          <p:nvPr/>
        </p:nvSpPr>
        <p:spPr>
          <a:xfrm>
            <a:off x="968370" y="1434941"/>
            <a:ext cx="7238640"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6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342900" indent="-342900" algn="just">
              <a:buFont typeface="Arial" panose="020B0604020202020204" pitchFamily="34" charset="0"/>
              <a:buChar char="•"/>
            </a:pPr>
            <a:r>
              <a:rPr lang="vi-VN" sz="2000" dirty="0"/>
              <a:t>K-Medoids là một thuật toán phân cụm phổ biến</a:t>
            </a:r>
            <a:r>
              <a:rPr lang="en-US" sz="2000" dirty="0"/>
              <a:t>,</a:t>
            </a:r>
            <a:r>
              <a:rPr lang="vi-VN" sz="2000" dirty="0"/>
              <a:t> được giới thiệu bởi Leonard Kaufman và Peter J. Rousseeuw với tên gọi PAM (Partitioning Around Medoids). </a:t>
            </a:r>
            <a:endParaRPr lang="en-US" sz="2000" dirty="0"/>
          </a:p>
          <a:p>
            <a:pPr marL="342900" indent="-342900" algn="just">
              <a:buFont typeface="Arial" panose="020B0604020202020204" pitchFamily="34" charset="0"/>
              <a:buChar char="•"/>
            </a:pPr>
            <a:r>
              <a:rPr lang="vi-VN" sz="2000" dirty="0"/>
              <a:t>K-Medoids là thuật toán phân vùng, chia tập dữ liệu thành k cụm bằng cách tối thiểu hóa khoảng cách giữa các điểm dữ liệu và điểm trung tâm của cụm đó. </a:t>
            </a:r>
            <a:endParaRPr lang="en-US" sz="2000" dirty="0"/>
          </a:p>
          <a:p>
            <a:pPr marL="342900" indent="-342900" algn="just">
              <a:buFont typeface="Arial" panose="020B0604020202020204" pitchFamily="34" charset="0"/>
              <a:buChar char="•"/>
            </a:pPr>
            <a:r>
              <a:rPr lang="vi-VN" sz="2000" dirty="0"/>
              <a:t>K-Medoids chọn các điểm dữ liệu thực tế làm trung tâm cụm (medoid</a:t>
            </a:r>
            <a:endParaRPr lang="en-US" sz="2000" dirty="0"/>
          </a:p>
        </p:txBody>
      </p:sp>
      <p:sp>
        <p:nvSpPr>
          <p:cNvPr id="3" name="Google Shape;2923;p57">
            <a:extLst>
              <a:ext uri="{FF2B5EF4-FFF2-40B4-BE49-F238E27FC236}">
                <a16:creationId xmlns:a16="http://schemas.microsoft.com/office/drawing/2014/main" id="{C53443E8-D51E-FD89-FAA9-7449C3980F9B}"/>
              </a:ext>
            </a:extLst>
          </p:cNvPr>
          <p:cNvSpPr txBox="1">
            <a:spLocks noGrp="1"/>
          </p:cNvSpPr>
          <p:nvPr>
            <p:ph type="title"/>
          </p:nvPr>
        </p:nvSpPr>
        <p:spPr>
          <a:xfrm>
            <a:off x="912022" y="994267"/>
            <a:ext cx="4751704" cy="48404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000" dirty="0" err="1"/>
              <a:t>Giới</a:t>
            </a:r>
            <a:r>
              <a:rPr lang="en-US" sz="2000" dirty="0"/>
              <a:t> </a:t>
            </a:r>
            <a:r>
              <a:rPr lang="en-US" sz="2000" dirty="0" err="1"/>
              <a:t>thiệu</a:t>
            </a:r>
            <a:r>
              <a:rPr lang="en-US" sz="2000" dirty="0"/>
              <a:t> </a:t>
            </a:r>
            <a:r>
              <a:rPr lang="en-US" sz="2000" dirty="0" err="1"/>
              <a:t>về</a:t>
            </a:r>
            <a:r>
              <a:rPr lang="en-US" sz="2000" dirty="0"/>
              <a:t> </a:t>
            </a:r>
            <a:r>
              <a:rPr lang="en-US" sz="2000" dirty="0" err="1"/>
              <a:t>thuật</a:t>
            </a:r>
            <a:r>
              <a:rPr lang="en-US" sz="2000" dirty="0"/>
              <a:t> </a:t>
            </a:r>
            <a:r>
              <a:rPr lang="en-US" sz="2000" dirty="0" err="1"/>
              <a:t>toán</a:t>
            </a:r>
            <a:r>
              <a:rPr lang="en-US" sz="2000" dirty="0"/>
              <a:t> K-Medoids</a:t>
            </a:r>
            <a:endParaRPr lang="en-US" sz="2000" dirty="0">
              <a:highlight>
                <a:schemeClr val="dk2"/>
              </a:highlight>
            </a:endParaRPr>
          </a:p>
        </p:txBody>
      </p:sp>
    </p:spTree>
    <p:extLst>
      <p:ext uri="{BB962C8B-B14F-4D97-AF65-F5344CB8AC3E}">
        <p14:creationId xmlns:p14="http://schemas.microsoft.com/office/powerpoint/2010/main" val="223789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Cách</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thuật</a:t>
            </a:r>
            <a:r>
              <a:rPr lang="en-US" sz="2000" dirty="0"/>
              <a:t> </a:t>
            </a:r>
            <a:r>
              <a:rPr lang="en-US" sz="2000" dirty="0" err="1"/>
              <a:t>toán</a:t>
            </a:r>
            <a:r>
              <a:rPr lang="en-US" sz="2000" dirty="0"/>
              <a:t> K-Medoids</a:t>
            </a:r>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630;p47">
            <a:extLst>
              <a:ext uri="{FF2B5EF4-FFF2-40B4-BE49-F238E27FC236}">
                <a16:creationId xmlns:a16="http://schemas.microsoft.com/office/drawing/2014/main" id="{FB729C31-D2B3-983F-557D-620A21F72EC9}"/>
              </a:ext>
            </a:extLst>
          </p:cNvPr>
          <p:cNvSpPr txBox="1">
            <a:spLocks noGrp="1"/>
          </p:cNvSpPr>
          <p:nvPr>
            <p:ph type="title"/>
          </p:nvPr>
        </p:nvSpPr>
        <p:spPr>
          <a:xfrm>
            <a:off x="1482131" y="1629388"/>
            <a:ext cx="6266605" cy="1958666"/>
          </a:xfrm>
          <a:prstGeom prst="rect">
            <a:avLst/>
          </a:prstGeom>
        </p:spPr>
        <p:txBody>
          <a:bodyPr spcFirstLastPara="1" wrap="square" lIns="91425" tIns="91425" rIns="91425" bIns="91425" anchor="ctr" anchorCtr="0">
            <a:noAutofit/>
          </a:bodyPr>
          <a:lstStyle/>
          <a:p>
            <a:pPr marL="0" indent="0" algn="l"/>
            <a:r>
              <a:rPr lang="vi-VN" sz="1800" b="0" dirty="0">
                <a:solidFill>
                  <a:schemeClr val="tx1"/>
                </a:solidFill>
              </a:rPr>
              <a:t>1. Khởi tạo: Chọn ngẫu nhiên k điểm làm medoid ban đầu.</a:t>
            </a:r>
            <a:br>
              <a:rPr lang="vi-VN" sz="1800" b="0" dirty="0">
                <a:solidFill>
                  <a:schemeClr val="tx1"/>
                </a:solidFill>
              </a:rPr>
            </a:br>
            <a:r>
              <a:rPr lang="vi-VN" sz="1800" b="0" dirty="0">
                <a:solidFill>
                  <a:schemeClr val="tx1"/>
                </a:solidFill>
              </a:rPr>
              <a:t>2. Gán mỗi điểm dữ liệu cho cụm có medoid gần nhất.</a:t>
            </a:r>
            <a:br>
              <a:rPr lang="vi-VN" sz="1800" b="0" dirty="0">
                <a:solidFill>
                  <a:schemeClr val="tx1"/>
                </a:solidFill>
              </a:rPr>
            </a:br>
            <a:r>
              <a:rPr lang="vi-VN" sz="1800" b="0" dirty="0">
                <a:solidFill>
                  <a:schemeClr val="tx1"/>
                </a:solidFill>
              </a:rPr>
              <a:t>3. Lặp: Với mỗi medoid m và mỗi điểm dữ liệu không phải medoid o, tính toán thay đổi mục tiêu (Thường là MSE) khi hoán đổi m và o. Thực hiện hoán đổi tốt nhất.</a:t>
            </a:r>
            <a:br>
              <a:rPr lang="vi-VN" sz="1800" b="0" dirty="0">
                <a:solidFill>
                  <a:schemeClr val="tx1"/>
                </a:solidFill>
              </a:rPr>
            </a:br>
            <a:r>
              <a:rPr lang="vi-VN" sz="1800" b="0" dirty="0">
                <a:solidFill>
                  <a:schemeClr val="tx1"/>
                </a:solidFill>
              </a:rPr>
              <a:t>4. Tiếp tục lặp cho đến khi không có hoán đổi nào có thể giảm chi phí thêm nữa.</a:t>
            </a:r>
          </a:p>
        </p:txBody>
      </p:sp>
    </p:spTree>
    <p:extLst>
      <p:ext uri="{BB962C8B-B14F-4D97-AF65-F5344CB8AC3E}">
        <p14:creationId xmlns:p14="http://schemas.microsoft.com/office/powerpoint/2010/main" val="338560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t>Ưu và nhược điểm của K-Medoids</a:t>
            </a:r>
            <a:endParaRPr lang="en-US" sz="3500" dirty="0"/>
          </a:p>
        </p:txBody>
      </p:sp>
      <p:grpSp>
        <p:nvGrpSpPr>
          <p:cNvPr id="2631" name="Google Shape;2631;p47"/>
          <p:cNvGrpSpPr/>
          <p:nvPr/>
        </p:nvGrpSpPr>
        <p:grpSpPr>
          <a:xfrm>
            <a:off x="3840955" y="14598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195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5" name="Google Shape;2435;p44"/>
          <p:cNvSpPr txBox="1">
            <a:spLocks noGrp="1"/>
          </p:cNvSpPr>
          <p:nvPr>
            <p:ph type="subTitle" idx="1"/>
          </p:nvPr>
        </p:nvSpPr>
        <p:spPr>
          <a:xfrm>
            <a:off x="712273" y="1719038"/>
            <a:ext cx="7436938" cy="22008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700" dirty="0"/>
              <a:t>Đơn giản, dễ hiểu và triển khai</a:t>
            </a:r>
            <a:endParaRPr lang="en-US" sz="1700" dirty="0"/>
          </a:p>
          <a:p>
            <a:pPr marL="285750" lvl="0" indent="-285750" algn="l" rtl="0">
              <a:spcBef>
                <a:spcPts val="0"/>
              </a:spcBef>
              <a:spcAft>
                <a:spcPts val="0"/>
              </a:spcAft>
              <a:buFont typeface="Arial" panose="020B0604020202020204" pitchFamily="34" charset="0"/>
              <a:buChar char="•"/>
            </a:pPr>
            <a:r>
              <a:rPr lang="vi-VN" sz="1700" dirty="0"/>
              <a:t>Khắc phục được vấn đề dữ liệu nhiễu và điểm dữ liệu phương xa (outlier) tốt hơn K-Means</a:t>
            </a:r>
          </a:p>
          <a:p>
            <a:pPr marL="285750" lvl="0" indent="-285750" algn="l" rtl="0">
              <a:spcBef>
                <a:spcPts val="0"/>
              </a:spcBef>
              <a:spcAft>
                <a:spcPts val="0"/>
              </a:spcAft>
              <a:buFont typeface="Arial" panose="020B0604020202020204" pitchFamily="34" charset="0"/>
              <a:buChar char="•"/>
            </a:pPr>
            <a:endParaRPr lang="vi-VN" sz="1700" dirty="0"/>
          </a:p>
        </p:txBody>
      </p:sp>
      <p:sp>
        <p:nvSpPr>
          <p:cNvPr id="2438" name="Google Shape;2438;p44"/>
          <p:cNvSpPr txBox="1">
            <a:spLocks noGrp="1"/>
          </p:cNvSpPr>
          <p:nvPr>
            <p:ph type="subTitle" idx="4"/>
          </p:nvPr>
        </p:nvSpPr>
        <p:spPr>
          <a:xfrm>
            <a:off x="988865" y="770693"/>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Ưu</a:t>
            </a:r>
            <a:r>
              <a:rPr lang="en-US" sz="2000" dirty="0"/>
              <a:t> </a:t>
            </a:r>
            <a:r>
              <a:rPr lang="en-US" sz="2000" dirty="0" err="1"/>
              <a:t>điểm</a:t>
            </a:r>
            <a:endParaRPr lang="en-US" sz="2000" dirty="0"/>
          </a:p>
        </p:txBody>
      </p:sp>
      <p:grpSp>
        <p:nvGrpSpPr>
          <p:cNvPr id="2463" name="Google Shape;2463;p44"/>
          <p:cNvGrpSpPr/>
          <p:nvPr/>
        </p:nvGrpSpPr>
        <p:grpSpPr>
          <a:xfrm>
            <a:off x="527041" y="736311"/>
            <a:ext cx="723300" cy="776787"/>
            <a:chOff x="2144847" y="2470849"/>
            <a:chExt cx="498381" cy="535272"/>
          </a:xfrm>
        </p:grpSpPr>
        <p:sp>
          <p:nvSpPr>
            <p:cNvPr id="2464" name="Google Shape;2464;p44"/>
            <p:cNvSpPr/>
            <p:nvPr/>
          </p:nvSpPr>
          <p:spPr>
            <a:xfrm>
              <a:off x="2267996" y="2470849"/>
              <a:ext cx="252086" cy="535272"/>
            </a:xfrm>
            <a:custGeom>
              <a:avLst/>
              <a:gdLst/>
              <a:ahLst/>
              <a:cxnLst/>
              <a:rect l="l" t="t" r="r" b="b"/>
              <a:pathLst>
                <a:path w="9054" h="19225" extrusionOk="0">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2144847" y="2565265"/>
              <a:ext cx="498381" cy="346444"/>
            </a:xfrm>
            <a:custGeom>
              <a:avLst/>
              <a:gdLst/>
              <a:ahLst/>
              <a:cxnLst/>
              <a:rect l="l" t="t" r="r" b="b"/>
              <a:pathLst>
                <a:path w="17900" h="12443" extrusionOk="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2144847" y="2565265"/>
              <a:ext cx="498381" cy="346444"/>
            </a:xfrm>
            <a:custGeom>
              <a:avLst/>
              <a:gdLst/>
              <a:ahLst/>
              <a:cxnLst/>
              <a:rect l="l" t="t" r="r" b="b"/>
              <a:pathLst>
                <a:path w="17900" h="12443" extrusionOk="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2246251" y="2666446"/>
              <a:ext cx="295576" cy="164354"/>
            </a:xfrm>
            <a:custGeom>
              <a:avLst/>
              <a:gdLst/>
              <a:ahLst/>
              <a:cxnLst/>
              <a:rect l="l" t="t" r="r" b="b"/>
              <a:pathLst>
                <a:path w="10616" h="5903" extrusionOk="0">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2272479" y="2646204"/>
              <a:ext cx="121560" cy="153440"/>
            </a:xfrm>
            <a:custGeom>
              <a:avLst/>
              <a:gdLst/>
              <a:ahLst/>
              <a:cxnLst/>
              <a:rect l="l" t="t" r="r" b="b"/>
              <a:pathLst>
                <a:path w="4366" h="5511" extrusionOk="0">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2272479" y="2767878"/>
              <a:ext cx="121560" cy="31768"/>
            </a:xfrm>
            <a:custGeom>
              <a:avLst/>
              <a:gdLst/>
              <a:ahLst/>
              <a:cxnLst/>
              <a:rect l="l" t="t" r="r" b="b"/>
              <a:pathLst>
                <a:path w="4366" h="1141" extrusionOk="0">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2394013" y="2646204"/>
              <a:ext cx="121588" cy="153440"/>
            </a:xfrm>
            <a:custGeom>
              <a:avLst/>
              <a:gdLst/>
              <a:ahLst/>
              <a:cxnLst/>
              <a:rect l="l" t="t" r="r" b="b"/>
              <a:pathLst>
                <a:path w="4367" h="5511" extrusionOk="0">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2394013" y="2767878"/>
              <a:ext cx="121588" cy="31768"/>
            </a:xfrm>
            <a:custGeom>
              <a:avLst/>
              <a:gdLst/>
              <a:ahLst/>
              <a:cxnLst/>
              <a:rect l="l" t="t" r="r" b="b"/>
              <a:pathLst>
                <a:path w="4367" h="1141" extrusionOk="0">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2296730" y="2668562"/>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2296730" y="2696071"/>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2296730" y="2723552"/>
              <a:ext cx="65430" cy="15731"/>
            </a:xfrm>
            <a:custGeom>
              <a:avLst/>
              <a:gdLst/>
              <a:ahLst/>
              <a:cxnLst/>
              <a:rect l="l" t="t" r="r" b="b"/>
              <a:pathLst>
                <a:path w="2350" h="565" extrusionOk="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2425921" y="2668562"/>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2425921" y="2696071"/>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2425921" y="2723552"/>
              <a:ext cx="65430" cy="15731"/>
            </a:xfrm>
            <a:custGeom>
              <a:avLst/>
              <a:gdLst/>
              <a:ahLst/>
              <a:cxnLst/>
              <a:rect l="l" t="t" r="r" b="b"/>
              <a:pathLst>
                <a:path w="2350" h="565" extrusionOk="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2572654" y="2560893"/>
              <a:ext cx="56576" cy="56576"/>
            </a:xfrm>
            <a:custGeom>
              <a:avLst/>
              <a:gdLst/>
              <a:ahLst/>
              <a:cxnLst/>
              <a:rect l="l" t="t" r="r" b="b"/>
              <a:pathLst>
                <a:path w="2032" h="2032" extrusionOk="0">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2272896" y="2871036"/>
              <a:ext cx="56576" cy="56576"/>
            </a:xfrm>
            <a:custGeom>
              <a:avLst/>
              <a:gdLst/>
              <a:ahLst/>
              <a:cxnLst/>
              <a:rect l="l" t="t" r="r" b="b"/>
              <a:pathLst>
                <a:path w="2032" h="2032" extrusionOk="0">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2146016" y="2659374"/>
              <a:ext cx="56576" cy="56576"/>
            </a:xfrm>
            <a:custGeom>
              <a:avLst/>
              <a:gdLst/>
              <a:ahLst/>
              <a:cxnLst/>
              <a:rect l="l" t="t" r="r" b="b"/>
              <a:pathLst>
                <a:path w="2032" h="2032" extrusionOk="0">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026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6" name="Google Shape;2436;p44"/>
          <p:cNvSpPr txBox="1">
            <a:spLocks noGrp="1"/>
          </p:cNvSpPr>
          <p:nvPr>
            <p:ph type="subTitle" idx="2"/>
          </p:nvPr>
        </p:nvSpPr>
        <p:spPr>
          <a:xfrm>
            <a:off x="623805" y="1595767"/>
            <a:ext cx="8041035" cy="906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sz="1700" dirty="0"/>
              <a:t>Chưa chắc đã tìm được lời giải tối ưu</a:t>
            </a:r>
            <a:endParaRPr lang="en-US" sz="1700" dirty="0"/>
          </a:p>
          <a:p>
            <a:pPr marL="285750" lvl="0" indent="-285750" algn="just" rtl="0">
              <a:spcBef>
                <a:spcPts val="0"/>
              </a:spcBef>
              <a:spcAft>
                <a:spcPts val="0"/>
              </a:spcAft>
              <a:buFont typeface="Arial" panose="020B0604020202020204" pitchFamily="34" charset="0"/>
              <a:buChar char="•"/>
            </a:pPr>
            <a:r>
              <a:rPr lang="vi-VN" sz="1700" dirty="0"/>
              <a:t>Chỉ hiệu quả khi tập dữ liệu không quá lớn vì thuật toán  này có độ phức tạp O(k(n-k)^2t)</a:t>
            </a:r>
          </a:p>
          <a:p>
            <a:pPr marL="285750" lvl="0" indent="-285750" algn="just" rtl="0">
              <a:spcBef>
                <a:spcPts val="0"/>
              </a:spcBef>
              <a:spcAft>
                <a:spcPts val="0"/>
              </a:spcAft>
              <a:buFont typeface="Arial" panose="020B0604020202020204" pitchFamily="34" charset="0"/>
              <a:buChar char="•"/>
            </a:pPr>
            <a:r>
              <a:rPr lang="vi-VN" sz="1700" dirty="0"/>
              <a:t>Chọn ngẫu nhiên các medoid ban đầu có thể dẫn đến kết quả khác nhau</a:t>
            </a:r>
          </a:p>
          <a:p>
            <a:pPr marL="285750" lvl="0" indent="-285750" algn="just" rtl="0">
              <a:spcBef>
                <a:spcPts val="0"/>
              </a:spcBef>
              <a:spcAft>
                <a:spcPts val="0"/>
              </a:spcAft>
              <a:buFont typeface="Arial" panose="020B0604020202020204" pitchFamily="34" charset="0"/>
              <a:buChar char="•"/>
            </a:pPr>
            <a:r>
              <a:rPr lang="vi-VN" sz="1700" dirty="0"/>
              <a:t>Không thích hợp cho việc phân cụm các nhóm dữ liệu có hình dạng phức tạp</a:t>
            </a:r>
          </a:p>
          <a:p>
            <a:pPr marL="285750" lvl="0" indent="-285750" algn="just" rtl="0">
              <a:spcBef>
                <a:spcPts val="0"/>
              </a:spcBef>
              <a:spcAft>
                <a:spcPts val="0"/>
              </a:spcAft>
              <a:buFont typeface="Arial" panose="020B0604020202020204" pitchFamily="34" charset="0"/>
              <a:buChar char="•"/>
            </a:pPr>
            <a:endParaRPr lang="vi-VN" sz="1700" dirty="0"/>
          </a:p>
        </p:txBody>
      </p:sp>
      <p:sp>
        <p:nvSpPr>
          <p:cNvPr id="2439" name="Google Shape;2439;p44"/>
          <p:cNvSpPr txBox="1">
            <a:spLocks noGrp="1"/>
          </p:cNvSpPr>
          <p:nvPr>
            <p:ph type="subTitle" idx="5"/>
          </p:nvPr>
        </p:nvSpPr>
        <p:spPr>
          <a:xfrm>
            <a:off x="1387164" y="962937"/>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Nhược</a:t>
            </a:r>
            <a:r>
              <a:rPr lang="en-US" sz="2000" dirty="0"/>
              <a:t> </a:t>
            </a:r>
            <a:r>
              <a:rPr lang="en-US" sz="2000" dirty="0" err="1"/>
              <a:t>điểm</a:t>
            </a:r>
            <a:endParaRPr lang="en-US" sz="2000" dirty="0"/>
          </a:p>
        </p:txBody>
      </p:sp>
      <p:grpSp>
        <p:nvGrpSpPr>
          <p:cNvPr id="2450" name="Google Shape;2450;p44"/>
          <p:cNvGrpSpPr/>
          <p:nvPr/>
        </p:nvGrpSpPr>
        <p:grpSpPr>
          <a:xfrm>
            <a:off x="594996" y="692355"/>
            <a:ext cx="666819" cy="776796"/>
            <a:chOff x="2913006" y="2470849"/>
            <a:chExt cx="459463" cy="535278"/>
          </a:xfrm>
        </p:grpSpPr>
        <p:sp>
          <p:nvSpPr>
            <p:cNvPr id="2451" name="Google Shape;2451;p44"/>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625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Mở</a:t>
            </a:r>
            <a:r>
              <a:rPr lang="en-US" sz="2000" dirty="0"/>
              <a:t> </a:t>
            </a:r>
            <a:r>
              <a:rPr lang="en-US" sz="2000" dirty="0" err="1"/>
              <a:t>rộng</a:t>
            </a:r>
            <a:r>
              <a:rPr lang="en-US" sz="2000" dirty="0"/>
              <a:t>: </a:t>
            </a:r>
            <a:r>
              <a:rPr lang="en-US" sz="2000" dirty="0" err="1"/>
              <a:t>Thuật</a:t>
            </a:r>
            <a:r>
              <a:rPr lang="en-US" sz="2000" dirty="0"/>
              <a:t> </a:t>
            </a:r>
            <a:r>
              <a:rPr lang="en-US" sz="2000" dirty="0" err="1"/>
              <a:t>toán</a:t>
            </a:r>
            <a:r>
              <a:rPr lang="en-US" sz="2000" dirty="0"/>
              <a:t> CLARA</a:t>
            </a:r>
          </a:p>
          <a:p>
            <a:pPr marL="0" lvl="0" indent="0" algn="ctr" rtl="0">
              <a:spcBef>
                <a:spcPts val="0"/>
              </a:spcBef>
              <a:spcAft>
                <a:spcPts val="0"/>
              </a:spcAft>
              <a:buNone/>
            </a:pPr>
            <a:endParaRPr lang="en-US"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30;p47">
            <a:extLst>
              <a:ext uri="{FF2B5EF4-FFF2-40B4-BE49-F238E27FC236}">
                <a16:creationId xmlns:a16="http://schemas.microsoft.com/office/drawing/2014/main" id="{28788C43-3E8B-14F0-7247-8F8DDE6F3AC3}"/>
              </a:ext>
            </a:extLst>
          </p:cNvPr>
          <p:cNvSpPr txBox="1">
            <a:spLocks noGrp="1"/>
          </p:cNvSpPr>
          <p:nvPr>
            <p:ph type="title"/>
          </p:nvPr>
        </p:nvSpPr>
        <p:spPr>
          <a:xfrm>
            <a:off x="1535519" y="1777152"/>
            <a:ext cx="6197381" cy="1958666"/>
          </a:xfrm>
          <a:prstGeom prst="rect">
            <a:avLst/>
          </a:prstGeom>
        </p:spPr>
        <p:txBody>
          <a:bodyPr spcFirstLastPara="1" wrap="square" lIns="91425" tIns="91425" rIns="91425" bIns="91425" anchor="ctr" anchorCtr="0">
            <a:noAutofit/>
          </a:bodyPr>
          <a:lstStyle/>
          <a:p>
            <a:pPr lvl="0" algn="l" rtl="0">
              <a:lnSpc>
                <a:spcPct val="100000"/>
              </a:lnSpc>
              <a:spcBef>
                <a:spcPts val="0"/>
              </a:spcBef>
              <a:spcAft>
                <a:spcPts val="0"/>
              </a:spcAft>
            </a:pPr>
            <a:r>
              <a:rPr lang="en-US" sz="1800" b="0" dirty="0">
                <a:solidFill>
                  <a:schemeClr val="tx1"/>
                </a:solidFill>
              </a:rPr>
              <a:t>- </a:t>
            </a:r>
            <a:r>
              <a:rPr lang="vi-VN" sz="1800" b="0" dirty="0">
                <a:solidFill>
                  <a:schemeClr val="tx1"/>
                </a:solidFill>
              </a:rPr>
              <a:t>Thuật toán CLARA là thuật toán mở rộng của K-Medoids, được thiết kế đặc biệt để xử lý các tập dữ liệu lớn một cách hiệu quả. </a:t>
            </a:r>
            <a:br>
              <a:rPr lang="vi-VN" sz="1800" b="0" dirty="0">
                <a:solidFill>
                  <a:schemeClr val="tx1"/>
                </a:solidFill>
              </a:rPr>
            </a:br>
            <a:r>
              <a:rPr lang="en-US" sz="1800" b="0" dirty="0">
                <a:solidFill>
                  <a:schemeClr val="tx1"/>
                </a:solidFill>
              </a:rPr>
              <a:t>- </a:t>
            </a:r>
            <a:r>
              <a:rPr lang="vi-VN" sz="1800" b="0" dirty="0">
                <a:solidFill>
                  <a:schemeClr val="tx1"/>
                </a:solidFill>
              </a:rPr>
              <a:t>CLARA hoạt động bằng cách chọn một mẫu dữ liệu ngẫu nhiên, áp dụng K-Medoids cho mẫu đó và lặp lại quy trình này nhiều lần. Kết quả phân cụm tốt nhất được chọn dựa trên thước đo độ khác biệt tối thiểu. </a:t>
            </a:r>
            <a:br>
              <a:rPr lang="vi-VN" sz="1800" b="0" dirty="0">
                <a:solidFill>
                  <a:schemeClr val="tx1"/>
                </a:solidFill>
              </a:rPr>
            </a:br>
            <a:r>
              <a:rPr lang="en-US" sz="1800" b="0" dirty="0">
                <a:solidFill>
                  <a:schemeClr val="tx1"/>
                </a:solidFill>
              </a:rPr>
              <a:t>- </a:t>
            </a:r>
            <a:r>
              <a:rPr lang="vi-VN" sz="1800" b="0" dirty="0">
                <a:solidFill>
                  <a:schemeClr val="tx1"/>
                </a:solidFill>
              </a:rPr>
              <a:t>CLARA nhanh hơn K-Medoids đối với các tập dữ liệu lớn nhưng chất lượng phân cụm có thể thấp hơn.</a:t>
            </a:r>
          </a:p>
        </p:txBody>
      </p:sp>
    </p:spTree>
    <p:extLst>
      <p:ext uri="{BB962C8B-B14F-4D97-AF65-F5344CB8AC3E}">
        <p14:creationId xmlns:p14="http://schemas.microsoft.com/office/powerpoint/2010/main" val="538507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801224" y="2032143"/>
            <a:ext cx="5663316" cy="1958666"/>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vi-VN" sz="1800" b="0" dirty="0">
                <a:solidFill>
                  <a:schemeClr val="tx1"/>
                </a:solidFill>
              </a:rPr>
              <a:t>K-Medoids là một thuật toán phân cụm hiệu quả, khắc phục được nhược điểm về việc nhạy cảm với điểm dữ liệu phương xa của K-Means. Tuy không đảm bảo tìm được lời giải tối ưu, nhưng K-Medoids đã được chứng minh là một lựa chọn tốt cho nhiều bài toán phân cụm thực tế nhờ tính hiệu quả, dễ triển khai và phù hợp với nhiều loại dữ liệu khác nhau.</a:t>
            </a:r>
            <a:endParaRPr lang="en-US" sz="1800" b="0" dirty="0">
              <a:solidFill>
                <a:schemeClr val="tx1"/>
              </a:solidFill>
            </a:endParaRPr>
          </a:p>
        </p:txBody>
      </p:sp>
      <p:grpSp>
        <p:nvGrpSpPr>
          <p:cNvPr id="2631" name="Google Shape;2631;p47"/>
          <p:cNvGrpSpPr/>
          <p:nvPr/>
        </p:nvGrpSpPr>
        <p:grpSpPr>
          <a:xfrm>
            <a:off x="3840955" y="-77660"/>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943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Soft clustering</a:t>
            </a:r>
          </a:p>
        </p:txBody>
      </p:sp>
      <p:grpSp>
        <p:nvGrpSpPr>
          <p:cNvPr id="2631" name="Google Shape;2631;p47"/>
          <p:cNvGrpSpPr/>
          <p:nvPr/>
        </p:nvGrpSpPr>
        <p:grpSpPr>
          <a:xfrm>
            <a:off x="3840955" y="14598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431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grpSp>
        <p:nvGrpSpPr>
          <p:cNvPr id="2919" name="Google Shape;2919;p57"/>
          <p:cNvGrpSpPr/>
          <p:nvPr/>
        </p:nvGrpSpPr>
        <p:grpSpPr>
          <a:xfrm>
            <a:off x="1561951" y="735560"/>
            <a:ext cx="2697276" cy="3672287"/>
            <a:chOff x="1655550" y="790900"/>
            <a:chExt cx="2510262" cy="3417671"/>
          </a:xfrm>
        </p:grpSpPr>
        <p:sp>
          <p:nvSpPr>
            <p:cNvPr id="2920" name="Google Shape;2920;p57"/>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22" name="Google Shape;2922;p57"/>
          <p:cNvPicPr preferRelativeResize="0"/>
          <p:nvPr/>
        </p:nvPicPr>
        <p:blipFill rotWithShape="1">
          <a:blip r:embed="rId3">
            <a:alphaModFix/>
          </a:blip>
          <a:srcRect l="28895" r="28891"/>
          <a:stretch/>
        </p:blipFill>
        <p:spPr>
          <a:xfrm>
            <a:off x="1655968" y="838567"/>
            <a:ext cx="2512490" cy="3347958"/>
          </a:xfrm>
          <a:prstGeom prst="rect">
            <a:avLst/>
          </a:prstGeom>
          <a:noFill/>
          <a:ln>
            <a:noFill/>
          </a:ln>
        </p:spPr>
      </p:pic>
      <p:sp>
        <p:nvSpPr>
          <p:cNvPr id="2923" name="Google Shape;2923;p57"/>
          <p:cNvSpPr txBox="1">
            <a:spLocks noGrp="1"/>
          </p:cNvSpPr>
          <p:nvPr>
            <p:ph type="title"/>
          </p:nvPr>
        </p:nvSpPr>
        <p:spPr>
          <a:xfrm>
            <a:off x="2932102" y="649736"/>
            <a:ext cx="35934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000" dirty="0"/>
              <a:t>Fuzzy c-means</a:t>
            </a:r>
            <a:endParaRPr lang="en-US" sz="2000" dirty="0">
              <a:highlight>
                <a:schemeClr val="dk2"/>
              </a:highlight>
            </a:endParaRPr>
          </a:p>
        </p:txBody>
      </p:sp>
      <p:sp>
        <p:nvSpPr>
          <p:cNvPr id="2924" name="Google Shape;2924;p57"/>
          <p:cNvSpPr txBox="1">
            <a:spLocks noGrp="1"/>
          </p:cNvSpPr>
          <p:nvPr>
            <p:ph type="subTitle" idx="1"/>
          </p:nvPr>
        </p:nvSpPr>
        <p:spPr>
          <a:xfrm>
            <a:off x="4414405" y="1710536"/>
            <a:ext cx="4033511" cy="1080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800" dirty="0"/>
              <a:t>Phân hoạch mờ xem các cụm là các tập mờ và một điểm dữ liệu sẽ có mức độ thuộc một cụm là giá trị số thực nằm trong khoảng [0,1].</a:t>
            </a:r>
          </a:p>
          <a:p>
            <a:pPr marL="285750" lvl="0" indent="-285750" algn="l" rtl="0">
              <a:spcBef>
                <a:spcPts val="0"/>
              </a:spcBef>
              <a:spcAft>
                <a:spcPts val="0"/>
              </a:spcAft>
              <a:buFont typeface="Arial" panose="020B0604020202020204" pitchFamily="34" charset="0"/>
              <a:buChar char="•"/>
            </a:pPr>
            <a:r>
              <a:rPr lang="en" sz="1800" dirty="0"/>
              <a:t>Giải thuật Fuzzy c-means tối thiểu hóa hàm mục tiêu để chọn phân hoạch tốt.</a:t>
            </a:r>
            <a:endParaRPr sz="1800" dirty="0"/>
          </a:p>
        </p:txBody>
      </p:sp>
      <p:sp>
        <p:nvSpPr>
          <p:cNvPr id="2925" name="Google Shape;2925;p57"/>
          <p:cNvSpPr/>
          <p:nvPr/>
        </p:nvSpPr>
        <p:spPr>
          <a:xfrm>
            <a:off x="6906222" y="8773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8063991" y="7355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7" name="Google Shape;2927;p57"/>
          <p:cNvSpPr/>
          <p:nvPr/>
        </p:nvSpPr>
        <p:spPr>
          <a:xfrm>
            <a:off x="991941" y="651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8" name="Google Shape;2928;p57"/>
          <p:cNvSpPr/>
          <p:nvPr/>
        </p:nvSpPr>
        <p:spPr>
          <a:xfrm>
            <a:off x="1199353" y="1180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27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889DDE4-E66D-ACF5-9F37-7A5C791DEFAD}"/>
              </a:ext>
            </a:extLst>
          </p:cNvPr>
          <p:cNvSpPr>
            <a:spLocks noGrp="1"/>
          </p:cNvSpPr>
          <p:nvPr>
            <p:ph type="subTitle" idx="1"/>
          </p:nvPr>
        </p:nvSpPr>
        <p:spPr>
          <a:xfrm>
            <a:off x="639299" y="1097862"/>
            <a:ext cx="4074467" cy="3325282"/>
          </a:xfrm>
        </p:spPr>
        <p:txBody>
          <a:bodyPr/>
          <a:lstStyle/>
          <a:p>
            <a:pPr algn="just">
              <a:buFont typeface="Arial" panose="020B0604020202020204" pitchFamily="34" charset="0"/>
              <a:buChar char="•"/>
            </a:pPr>
            <a:r>
              <a:rPr lang="en-US" sz="1800" dirty="0" err="1">
                <a:effectLst/>
                <a:latin typeface="Varela Round" panose="00000500000000000000" pitchFamily="2" charset="-79"/>
                <a:ea typeface="Aptos" panose="020B0004020202020204" pitchFamily="34" charset="0"/>
                <a:cs typeface="Varela Round" panose="00000500000000000000" pitchFamily="2" charset="-79"/>
              </a:rPr>
              <a:t>Phân</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là</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một</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bài</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toán</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cơ</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bản</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trong</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học</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máy</a:t>
            </a:r>
            <a:r>
              <a:rPr lang="en-US" sz="1800" dirty="0">
                <a:latin typeface="Varela Round" panose="00000500000000000000" pitchFamily="2" charset="-79"/>
                <a:ea typeface="Aptos" panose="020B0004020202020204" pitchFamily="34" charset="0"/>
                <a:cs typeface="Varela Round" panose="00000500000000000000" pitchFamily="2" charset="-79"/>
              </a:rPr>
              <a:t>.</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vi-VN" sz="1800" dirty="0">
                <a:effectLst/>
                <a:latin typeface="Varela Round" panose="00000500000000000000" pitchFamily="2" charset="-79"/>
                <a:ea typeface="Aptos" panose="020B0004020202020204" pitchFamily="34" charset="0"/>
                <a:cs typeface="Varela Round" panose="00000500000000000000" pitchFamily="2" charset="-79"/>
              </a:rPr>
              <a:t>Bài toán này còn được gọi là học không giám sát, hay học không nhãn , có nghĩa rằng dữ liệu để huấn luyện mô hình không được gán nhãn trước .</a:t>
            </a:r>
            <a:endParaRPr lang="en-US" sz="1800" dirty="0">
              <a:latin typeface="Varela Round" panose="00000500000000000000" pitchFamily="2" charset="-79"/>
              <a:cs typeface="Varela Round" panose="00000500000000000000" pitchFamily="2" charset="-79"/>
            </a:endParaRPr>
          </a:p>
          <a:p>
            <a:pPr algn="just">
              <a:buFont typeface="Arial" panose="020B0604020202020204" pitchFamily="34" charset="0"/>
              <a:buChar char="•"/>
            </a:pPr>
            <a:r>
              <a:rPr lang="vi-VN" sz="1800" dirty="0">
                <a:latin typeface="Varela Round" panose="00000500000000000000" pitchFamily="2" charset="-79"/>
                <a:cs typeface="Varela Round" panose="00000500000000000000" pitchFamily="2" charset="-79"/>
              </a:rPr>
              <a:t>Ứng dụng:</a:t>
            </a:r>
            <a:r>
              <a:rPr lang="en-US" sz="1800" dirty="0">
                <a:latin typeface="Varela Round" panose="00000500000000000000" pitchFamily="2" charset="-79"/>
                <a:cs typeface="Varela Round" panose="00000500000000000000" pitchFamily="2" charset="-79"/>
              </a:rPr>
              <a:t> </a:t>
            </a:r>
            <a:r>
              <a:rPr lang="vi-VN" sz="1800" dirty="0">
                <a:latin typeface="Varela Round" panose="00000500000000000000" pitchFamily="2" charset="-79"/>
                <a:cs typeface="Varela Round" panose="00000500000000000000" pitchFamily="2" charset="-79"/>
              </a:rPr>
              <a:t>áp dụng trong rất nhiều lĩnh vực như: </a:t>
            </a:r>
            <a:r>
              <a:rPr lang="en-US" sz="1800" dirty="0">
                <a:latin typeface="Varela Round" panose="00000500000000000000" pitchFamily="2" charset="-79"/>
                <a:cs typeface="Varela Round" panose="00000500000000000000" pitchFamily="2" charset="-79"/>
              </a:rPr>
              <a:t>k</a:t>
            </a:r>
            <a:r>
              <a:rPr lang="vi-VN" sz="1800" dirty="0">
                <a:latin typeface="Varela Round" panose="00000500000000000000" pitchFamily="2" charset="-79"/>
                <a:cs typeface="Varela Round" panose="00000500000000000000" pitchFamily="2" charset="-79"/>
              </a:rPr>
              <a:t>inh doanh</a:t>
            </a:r>
            <a:r>
              <a:rPr lang="en-US" sz="1800" dirty="0">
                <a:latin typeface="Varela Round" panose="00000500000000000000" pitchFamily="2" charset="-79"/>
                <a:cs typeface="Varela Round" panose="00000500000000000000" pitchFamily="2" charset="-79"/>
              </a:rPr>
              <a:t>,</a:t>
            </a:r>
            <a:r>
              <a:rPr lang="vi-VN" sz="1800" dirty="0">
                <a:latin typeface="Varela Round" panose="00000500000000000000" pitchFamily="2" charset="-79"/>
                <a:cs typeface="Varela Round" panose="00000500000000000000" pitchFamily="2" charset="-79"/>
              </a:rPr>
              <a:t> </a:t>
            </a:r>
            <a:r>
              <a:rPr lang="en-US" sz="1800" dirty="0">
                <a:latin typeface="Varela Round" panose="00000500000000000000" pitchFamily="2" charset="-79"/>
                <a:cs typeface="Varela Round" panose="00000500000000000000" pitchFamily="2" charset="-79"/>
              </a:rPr>
              <a:t>s</a:t>
            </a:r>
            <a:r>
              <a:rPr lang="vi-VN" sz="1800" dirty="0">
                <a:latin typeface="Varela Round" panose="00000500000000000000" pitchFamily="2" charset="-79"/>
                <a:cs typeface="Varela Round" panose="00000500000000000000" pitchFamily="2" charset="-79"/>
              </a:rPr>
              <a:t>inh học</a:t>
            </a:r>
            <a:r>
              <a:rPr lang="en-US" sz="1800" dirty="0">
                <a:latin typeface="Varela Round" panose="00000500000000000000" pitchFamily="2" charset="-79"/>
                <a:cs typeface="Varela Round" panose="00000500000000000000" pitchFamily="2" charset="-79"/>
              </a:rPr>
              <a:t>,</a:t>
            </a:r>
            <a:r>
              <a:rPr lang="vi-VN" sz="1800" dirty="0">
                <a:latin typeface="Varela Round" panose="00000500000000000000" pitchFamily="2" charset="-79"/>
                <a:cs typeface="Varela Round" panose="00000500000000000000" pitchFamily="2" charset="-79"/>
              </a:rPr>
              <a:t> </a:t>
            </a:r>
            <a:r>
              <a:rPr lang="en-US" sz="1800" dirty="0">
                <a:latin typeface="Varela Round" panose="00000500000000000000" pitchFamily="2" charset="-79"/>
                <a:cs typeface="Varela Round" panose="00000500000000000000" pitchFamily="2" charset="-79"/>
              </a:rPr>
              <a:t>t</a:t>
            </a:r>
            <a:r>
              <a:rPr lang="vi-VN" sz="1800" dirty="0">
                <a:latin typeface="Varela Round" panose="00000500000000000000" pitchFamily="2" charset="-79"/>
                <a:cs typeface="Varela Round" panose="00000500000000000000" pitchFamily="2" charset="-79"/>
              </a:rPr>
              <a:t>hư viện</a:t>
            </a:r>
            <a:r>
              <a:rPr lang="en-US" sz="1800" dirty="0">
                <a:latin typeface="Varela Round" panose="00000500000000000000" pitchFamily="2" charset="-79"/>
                <a:cs typeface="Varela Round" panose="00000500000000000000" pitchFamily="2" charset="-79"/>
              </a:rPr>
              <a:t>,</a:t>
            </a:r>
            <a:r>
              <a:rPr lang="vi-VN" sz="1800" dirty="0">
                <a:latin typeface="Varela Round" panose="00000500000000000000" pitchFamily="2" charset="-79"/>
                <a:cs typeface="Varela Round" panose="00000500000000000000" pitchFamily="2" charset="-79"/>
              </a:rPr>
              <a:t> </a:t>
            </a:r>
            <a:r>
              <a:rPr lang="en-US" sz="1800" dirty="0">
                <a:latin typeface="Varela Round" panose="00000500000000000000" pitchFamily="2" charset="-79"/>
                <a:cs typeface="Varela Round" panose="00000500000000000000" pitchFamily="2" charset="-79"/>
              </a:rPr>
              <a:t>b</a:t>
            </a:r>
            <a:r>
              <a:rPr lang="vi-VN" sz="1800" dirty="0">
                <a:latin typeface="Varela Round" panose="00000500000000000000" pitchFamily="2" charset="-79"/>
                <a:cs typeface="Varela Round" panose="00000500000000000000" pitchFamily="2" charset="-79"/>
              </a:rPr>
              <a:t>ảo hiểm</a:t>
            </a:r>
            <a:r>
              <a:rPr lang="en-US" sz="1800" dirty="0">
                <a:latin typeface="Varela Round" panose="00000500000000000000" pitchFamily="2" charset="-79"/>
                <a:cs typeface="Varela Round" panose="00000500000000000000" pitchFamily="2" charset="-79"/>
              </a:rPr>
              <a:t>, </a:t>
            </a:r>
            <a:r>
              <a:rPr lang="vi-VN" sz="1800" dirty="0">
                <a:latin typeface="Varela Round" panose="00000500000000000000" pitchFamily="2" charset="-79"/>
                <a:cs typeface="Varela Round" panose="00000500000000000000" pitchFamily="2" charset="-79"/>
              </a:rPr>
              <a:t>…</a:t>
            </a:r>
            <a:endParaRPr lang="en-US" sz="1800" dirty="0">
              <a:latin typeface="Varela Round" panose="00000500000000000000" pitchFamily="2" charset="-79"/>
              <a:cs typeface="Varela Round" panose="00000500000000000000" pitchFamily="2" charset="-79"/>
            </a:endParaRPr>
          </a:p>
        </p:txBody>
      </p:sp>
      <p:pic>
        <p:nvPicPr>
          <p:cNvPr id="2054" name="Picture 6" descr="Các ứng dụng của Học máy trong Sản xuất - Chương 3: Phân tích dữ liệu">
            <a:extLst>
              <a:ext uri="{FF2B5EF4-FFF2-40B4-BE49-F238E27FC236}">
                <a16:creationId xmlns:a16="http://schemas.microsoft.com/office/drawing/2014/main" id="{E494881A-2781-FA98-BA91-F157D94D43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5" r="10761" b="17846"/>
          <a:stretch/>
        </p:blipFill>
        <p:spPr bwMode="auto">
          <a:xfrm>
            <a:off x="5171883" y="1569604"/>
            <a:ext cx="2976339" cy="200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90BB-6BD0-D4BA-6B2F-2495E593CCAA}"/>
              </a:ext>
            </a:extLst>
          </p:cNvPr>
          <p:cNvSpPr>
            <a:spLocks noGrp="1"/>
          </p:cNvSpPr>
          <p:nvPr>
            <p:ph type="title"/>
          </p:nvPr>
        </p:nvSpPr>
        <p:spPr/>
        <p:txBody>
          <a:bodyPr/>
          <a:lstStyle/>
          <a:p>
            <a:r>
              <a:rPr lang="en-US" sz="1800" b="0" dirty="0" err="1"/>
              <a:t>Hàm</a:t>
            </a:r>
            <a:r>
              <a:rPr lang="en-US" sz="1800" b="0" dirty="0"/>
              <a:t> </a:t>
            </a:r>
            <a:r>
              <a:rPr lang="en-US" sz="1800" b="0" dirty="0" err="1"/>
              <a:t>mục</a:t>
            </a:r>
            <a:r>
              <a:rPr lang="en-US" sz="1800" b="0" dirty="0"/>
              <a:t> </a:t>
            </a:r>
            <a:r>
              <a:rPr lang="en-US" sz="1800" b="0" dirty="0" err="1"/>
              <a:t>tiêu</a:t>
            </a:r>
            <a:r>
              <a:rPr lang="en-US" sz="1800" b="0" dirty="0"/>
              <a:t>: </a:t>
            </a:r>
          </a:p>
        </p:txBody>
      </p:sp>
      <p:sp>
        <p:nvSpPr>
          <p:cNvPr id="3" name="Subtitle 2">
            <a:extLst>
              <a:ext uri="{FF2B5EF4-FFF2-40B4-BE49-F238E27FC236}">
                <a16:creationId xmlns:a16="http://schemas.microsoft.com/office/drawing/2014/main" id="{33D9104C-B998-887A-B331-0D374C82643A}"/>
              </a:ext>
            </a:extLst>
          </p:cNvPr>
          <p:cNvSpPr>
            <a:spLocks noGrp="1"/>
          </p:cNvSpPr>
          <p:nvPr>
            <p:ph type="subTitle" idx="1"/>
          </p:nvPr>
        </p:nvSpPr>
        <p:spPr>
          <a:xfrm>
            <a:off x="277086" y="2164808"/>
            <a:ext cx="8553030" cy="1182000"/>
          </a:xfrm>
        </p:spPr>
        <p:txBody>
          <a:bodyPr/>
          <a:lstStyle/>
          <a:p>
            <a:pPr marL="425450" indent="-285750" algn="l">
              <a:buFont typeface="Arial" panose="020B0604020202020204" pitchFamily="34" charset="0"/>
              <a:buChar char="•"/>
            </a:pPr>
            <a:r>
              <a:rPr lang="en-US" sz="1800" dirty="0" err="1"/>
              <a:t>Độ</a:t>
            </a:r>
            <a:r>
              <a:rPr lang="en-US" sz="1800" dirty="0"/>
              <a:t> </a:t>
            </a:r>
            <a:r>
              <a:rPr lang="en-US" sz="1800" dirty="0" err="1"/>
              <a:t>mờ</a:t>
            </a:r>
            <a:r>
              <a:rPr lang="en-US" sz="1800" dirty="0"/>
              <a:t> m: </a:t>
            </a:r>
            <a:r>
              <a:rPr lang="vi-VN" sz="1800" dirty="0"/>
              <a:t>điều chỉnh mức độ thuộc về của 1 điểm vào 1 cụm tương ứng</a:t>
            </a:r>
            <a:r>
              <a:rPr lang="en-US" sz="1800" dirty="0"/>
              <a:t>.</a:t>
            </a:r>
          </a:p>
          <a:p>
            <a:pPr algn="l"/>
            <a:r>
              <a:rPr lang="en-US" sz="1800" dirty="0"/>
              <a:t>     </a:t>
            </a:r>
            <a:r>
              <a:rPr lang="vi-VN" sz="1800" dirty="0"/>
              <a:t>Giá trị uij được tính dựa trên kết quả của hàm Lagrange dựa trên việc tố</a:t>
            </a:r>
            <a:r>
              <a:rPr lang="en-US" sz="1800" dirty="0" err="1"/>
              <a:t>i</a:t>
            </a:r>
            <a:r>
              <a:rPr lang="en-US" sz="1800" dirty="0"/>
              <a:t> </a:t>
            </a:r>
            <a:r>
              <a:rPr lang="vi-VN" sz="1800" dirty="0"/>
              <a:t>thiểu hóa hàm mục tiêu với ràng buộc (2)</a:t>
            </a:r>
          </a:p>
          <a:p>
            <a:pPr algn="l"/>
            <a:r>
              <a:rPr lang="en-US" sz="1800" dirty="0"/>
              <a:t>	+ </a:t>
            </a:r>
            <a:r>
              <a:rPr lang="vi-VN" sz="1800" dirty="0"/>
              <a:t>If dij &gt; 0:</a:t>
            </a:r>
            <a:r>
              <a:rPr lang="en-US" sz="1800" dirty="0"/>
              <a:t> </a:t>
            </a:r>
          </a:p>
          <a:p>
            <a:pPr algn="l"/>
            <a:endParaRPr lang="en-US" sz="1800" dirty="0"/>
          </a:p>
          <a:p>
            <a:pPr algn="l"/>
            <a:endParaRPr lang="en-US" sz="1800" dirty="0"/>
          </a:p>
          <a:p>
            <a:pPr algn="l"/>
            <a:r>
              <a:rPr lang="en-US" sz="1800" dirty="0"/>
              <a:t>	+ Else </a:t>
            </a:r>
          </a:p>
          <a:p>
            <a:pPr algn="l"/>
            <a:r>
              <a:rPr lang="en-US" sz="1800" dirty="0"/>
              <a:t>			       </a:t>
            </a:r>
            <a:r>
              <a:rPr lang="en-US" sz="1800" dirty="0" err="1">
                <a:solidFill>
                  <a:schemeClr val="bg1">
                    <a:lumMod val="10000"/>
                  </a:schemeClr>
                </a:solidFill>
              </a:rPr>
              <a:t>Uij</a:t>
            </a:r>
            <a:r>
              <a:rPr lang="en-US" sz="1800" dirty="0">
                <a:solidFill>
                  <a:schemeClr val="bg1">
                    <a:lumMod val="10000"/>
                  </a:schemeClr>
                </a:solidFill>
              </a:rPr>
              <a:t> = 1 and </a:t>
            </a:r>
            <a:r>
              <a:rPr lang="en-US" sz="1800" dirty="0" err="1">
                <a:solidFill>
                  <a:schemeClr val="bg1">
                    <a:lumMod val="10000"/>
                  </a:schemeClr>
                </a:solidFill>
              </a:rPr>
              <a:t>Ukj</a:t>
            </a:r>
            <a:r>
              <a:rPr lang="en-US" sz="1800" dirty="0">
                <a:solidFill>
                  <a:schemeClr val="bg1">
                    <a:lumMod val="10000"/>
                  </a:schemeClr>
                </a:solidFill>
              </a:rPr>
              <a:t> = 0 (k != </a:t>
            </a:r>
            <a:r>
              <a:rPr lang="en-US" sz="1800" dirty="0" err="1">
                <a:solidFill>
                  <a:schemeClr val="bg1">
                    <a:lumMod val="10000"/>
                  </a:schemeClr>
                </a:solidFill>
              </a:rPr>
              <a:t>i</a:t>
            </a:r>
            <a:r>
              <a:rPr lang="en-US" sz="1800" dirty="0">
                <a:solidFill>
                  <a:schemeClr val="bg1">
                    <a:lumMod val="10000"/>
                  </a:schemeClr>
                </a:solidFill>
              </a:rPr>
              <a:t>)</a:t>
            </a:r>
            <a:endParaRPr lang="vi-VN" sz="1800" dirty="0">
              <a:solidFill>
                <a:schemeClr val="bg1">
                  <a:lumMod val="10000"/>
                </a:schemeClr>
              </a:solidFill>
            </a:endParaRPr>
          </a:p>
          <a:p>
            <a:pPr algn="l"/>
            <a:endParaRPr lang="en-US" sz="1800" dirty="0"/>
          </a:p>
        </p:txBody>
      </p:sp>
      <p:sp>
        <p:nvSpPr>
          <p:cNvPr id="9" name="Title 1">
            <a:extLst>
              <a:ext uri="{FF2B5EF4-FFF2-40B4-BE49-F238E27FC236}">
                <a16:creationId xmlns:a16="http://schemas.microsoft.com/office/drawing/2014/main" id="{45CB73BD-F1DE-76D4-550B-AB6F483A6BA4}"/>
              </a:ext>
            </a:extLst>
          </p:cNvPr>
          <p:cNvSpPr txBox="1">
            <a:spLocks/>
          </p:cNvSpPr>
          <p:nvPr/>
        </p:nvSpPr>
        <p:spPr>
          <a:xfrm>
            <a:off x="720000" y="13621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0" dirty="0" err="1"/>
              <a:t>Ràng</a:t>
            </a:r>
            <a:r>
              <a:rPr lang="en-US" sz="1800" b="0" dirty="0"/>
              <a:t> </a:t>
            </a:r>
            <a:r>
              <a:rPr lang="en-US" sz="1800" b="0" dirty="0" err="1"/>
              <a:t>buộc</a:t>
            </a:r>
            <a:r>
              <a:rPr lang="en-US" sz="1800" b="0" dirty="0"/>
              <a:t>:</a:t>
            </a:r>
          </a:p>
        </p:txBody>
      </p:sp>
      <p:pic>
        <p:nvPicPr>
          <p:cNvPr id="12" name="Picture 11">
            <a:extLst>
              <a:ext uri="{FF2B5EF4-FFF2-40B4-BE49-F238E27FC236}">
                <a16:creationId xmlns:a16="http://schemas.microsoft.com/office/drawing/2014/main" id="{166F477C-FAA3-9CC1-CEC1-6567A44FBF9C}"/>
              </a:ext>
            </a:extLst>
          </p:cNvPr>
          <p:cNvPicPr>
            <a:picLocks noChangeAspect="1"/>
          </p:cNvPicPr>
          <p:nvPr/>
        </p:nvPicPr>
        <p:blipFill>
          <a:blip r:embed="rId2"/>
          <a:stretch>
            <a:fillRect/>
          </a:stretch>
        </p:blipFill>
        <p:spPr>
          <a:xfrm>
            <a:off x="2664523" y="465046"/>
            <a:ext cx="1965265" cy="700792"/>
          </a:xfrm>
          <a:prstGeom prst="rect">
            <a:avLst/>
          </a:prstGeom>
        </p:spPr>
      </p:pic>
      <p:pic>
        <p:nvPicPr>
          <p:cNvPr id="14" name="Picture 13">
            <a:extLst>
              <a:ext uri="{FF2B5EF4-FFF2-40B4-BE49-F238E27FC236}">
                <a16:creationId xmlns:a16="http://schemas.microsoft.com/office/drawing/2014/main" id="{0CFB93D8-6386-350D-5C98-C939318728F3}"/>
              </a:ext>
            </a:extLst>
          </p:cNvPr>
          <p:cNvPicPr>
            <a:picLocks noChangeAspect="1"/>
          </p:cNvPicPr>
          <p:nvPr/>
        </p:nvPicPr>
        <p:blipFill>
          <a:blip r:embed="rId3"/>
          <a:stretch>
            <a:fillRect/>
          </a:stretch>
        </p:blipFill>
        <p:spPr>
          <a:xfrm>
            <a:off x="2664523" y="1290169"/>
            <a:ext cx="3778156" cy="874639"/>
          </a:xfrm>
          <a:prstGeom prst="rect">
            <a:avLst/>
          </a:prstGeom>
        </p:spPr>
      </p:pic>
      <p:pic>
        <p:nvPicPr>
          <p:cNvPr id="16" name="Picture 15">
            <a:extLst>
              <a:ext uri="{FF2B5EF4-FFF2-40B4-BE49-F238E27FC236}">
                <a16:creationId xmlns:a16="http://schemas.microsoft.com/office/drawing/2014/main" id="{71689B6C-C100-01E3-4274-AF71448EC97C}"/>
              </a:ext>
            </a:extLst>
          </p:cNvPr>
          <p:cNvPicPr>
            <a:picLocks noChangeAspect="1"/>
          </p:cNvPicPr>
          <p:nvPr/>
        </p:nvPicPr>
        <p:blipFill>
          <a:blip r:embed="rId4"/>
          <a:stretch>
            <a:fillRect/>
          </a:stretch>
        </p:blipFill>
        <p:spPr>
          <a:xfrm>
            <a:off x="2664523" y="3185167"/>
            <a:ext cx="4921447" cy="783121"/>
          </a:xfrm>
          <a:prstGeom prst="rect">
            <a:avLst/>
          </a:prstGeom>
        </p:spPr>
      </p:pic>
    </p:spTree>
    <p:extLst>
      <p:ext uri="{BB962C8B-B14F-4D97-AF65-F5344CB8AC3E}">
        <p14:creationId xmlns:p14="http://schemas.microsoft.com/office/powerpoint/2010/main" val="2278962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Các</a:t>
            </a:r>
            <a:r>
              <a:rPr lang="en-US" sz="2000" dirty="0"/>
              <a:t> </a:t>
            </a:r>
            <a:r>
              <a:rPr lang="en-US" sz="2000" dirty="0" err="1"/>
              <a:t>bước</a:t>
            </a:r>
            <a:r>
              <a:rPr lang="en-US" sz="2000" dirty="0"/>
              <a:t> </a:t>
            </a:r>
            <a:r>
              <a:rPr lang="en-US" sz="2000" dirty="0" err="1"/>
              <a:t>của</a:t>
            </a:r>
            <a:r>
              <a:rPr lang="en-US" sz="2000" dirty="0"/>
              <a:t> </a:t>
            </a:r>
            <a:r>
              <a:rPr lang="en-US" sz="2000" dirty="0" err="1"/>
              <a:t>thuật</a:t>
            </a:r>
            <a:r>
              <a:rPr lang="en-US" sz="2000" dirty="0"/>
              <a:t> </a:t>
            </a:r>
            <a:r>
              <a:rPr lang="en-US" sz="2000" dirty="0" err="1"/>
              <a:t>toán</a:t>
            </a:r>
            <a:r>
              <a:rPr lang="en-US" sz="2000" dirty="0"/>
              <a:t>:</a:t>
            </a:r>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white background with black and white clouds&#10;&#10;Description automatically generated">
            <a:extLst>
              <a:ext uri="{FF2B5EF4-FFF2-40B4-BE49-F238E27FC236}">
                <a16:creationId xmlns:a16="http://schemas.microsoft.com/office/drawing/2014/main" id="{E8F4B5A7-59A2-D2B1-EB42-426B2FAF1FC2}"/>
              </a:ext>
            </a:extLst>
          </p:cNvPr>
          <p:cNvPicPr>
            <a:picLocks noChangeAspect="1"/>
          </p:cNvPicPr>
          <p:nvPr/>
        </p:nvPicPr>
        <p:blipFill>
          <a:blip r:embed="rId3"/>
          <a:stretch>
            <a:fillRect/>
          </a:stretch>
        </p:blipFill>
        <p:spPr>
          <a:xfrm>
            <a:off x="1753459" y="3053120"/>
            <a:ext cx="4912211" cy="933320"/>
          </a:xfrm>
          <a:prstGeom prst="rect">
            <a:avLst/>
          </a:prstGeom>
        </p:spPr>
      </p:pic>
      <p:sp>
        <p:nvSpPr>
          <p:cNvPr id="2" name="TextBox 1">
            <a:extLst>
              <a:ext uri="{FF2B5EF4-FFF2-40B4-BE49-F238E27FC236}">
                <a16:creationId xmlns:a16="http://schemas.microsoft.com/office/drawing/2014/main" id="{771F9E3A-493F-02F3-6CFA-BF786EBC1D24}"/>
              </a:ext>
            </a:extLst>
          </p:cNvPr>
          <p:cNvSpPr txBox="1"/>
          <p:nvPr/>
        </p:nvSpPr>
        <p:spPr>
          <a:xfrm>
            <a:off x="1661311" y="1486142"/>
            <a:ext cx="6087425" cy="1754326"/>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B1: Chọn tham số mờ hóa m &gt; 1</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B2: Khởi tạo ma trận thành viên U(c x n) thỏa mãn ràng buộc (2) và uij ∈[0, 1]</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B3: Tính trọng tâm của c cụm bằng trung bình có trọng số của các điểm dữ liệu:</a:t>
            </a:r>
          </a:p>
          <a:p>
            <a:endPar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endParaRPr>
          </a:p>
        </p:txBody>
      </p:sp>
    </p:spTree>
    <p:extLst>
      <p:ext uri="{BB962C8B-B14F-4D97-AF65-F5344CB8AC3E}">
        <p14:creationId xmlns:p14="http://schemas.microsoft.com/office/powerpoint/2010/main" val="227215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Các</a:t>
            </a:r>
            <a:r>
              <a:rPr lang="en-US" sz="2000" dirty="0"/>
              <a:t> </a:t>
            </a:r>
            <a:r>
              <a:rPr lang="en-US" sz="2000" dirty="0" err="1"/>
              <a:t>bước</a:t>
            </a:r>
            <a:r>
              <a:rPr lang="en-US" sz="2000" dirty="0"/>
              <a:t> </a:t>
            </a:r>
            <a:r>
              <a:rPr lang="en-US" sz="2000" dirty="0" err="1"/>
              <a:t>của</a:t>
            </a:r>
            <a:r>
              <a:rPr lang="en-US" sz="2000" dirty="0"/>
              <a:t> </a:t>
            </a:r>
            <a:r>
              <a:rPr lang="en-US" sz="2000" dirty="0" err="1"/>
              <a:t>thuật</a:t>
            </a:r>
            <a:r>
              <a:rPr lang="en-US" sz="2000" dirty="0"/>
              <a:t> </a:t>
            </a:r>
            <a:r>
              <a:rPr lang="en-US" sz="2000" dirty="0" err="1"/>
              <a:t>toán</a:t>
            </a:r>
            <a:r>
              <a:rPr lang="en-US" sz="2000" dirty="0"/>
              <a:t>:</a:t>
            </a:r>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B65ED74-7592-AD09-E684-246A00F0F972}"/>
              </a:ext>
            </a:extLst>
          </p:cNvPr>
          <p:cNvSpPr txBox="1"/>
          <p:nvPr/>
        </p:nvSpPr>
        <p:spPr>
          <a:xfrm>
            <a:off x="1567848" y="1477298"/>
            <a:ext cx="6550697" cy="2031325"/>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B4: Cập nhật ma trận khoảng cách D(c x n) theo độ đo đã chọn. dij là khoảng cách từ trọng tâm cụm i đến điểm j</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B5: Cập nhật ma trận thành viên U</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B6: Nếu đạt đến điều kiện dừng thì cho thuật toán dừng. Nếu không thì lặp lại từ bước 3.</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ĐK dừng: hàm mục tiêu hoặc ma trận thay đổi đủ nhỏ, hoặc sau số lượng vòng lặp nhất định.</a:t>
            </a:r>
          </a:p>
        </p:txBody>
      </p:sp>
    </p:spTree>
    <p:extLst>
      <p:ext uri="{BB962C8B-B14F-4D97-AF65-F5344CB8AC3E}">
        <p14:creationId xmlns:p14="http://schemas.microsoft.com/office/powerpoint/2010/main" val="2989331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44"/>
          <p:cNvSpPr txBox="1">
            <a:spLocks noGrp="1"/>
          </p:cNvSpPr>
          <p:nvPr>
            <p:ph type="title"/>
          </p:nvPr>
        </p:nvSpPr>
        <p:spPr>
          <a:xfrm>
            <a:off x="2682912" y="51664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a:highlight>
                  <a:schemeClr val="dk2"/>
                </a:highlight>
              </a:rPr>
              <a:t>Ưu và nhược điểm </a:t>
            </a:r>
            <a:endParaRPr lang="en-US" sz="3000" dirty="0">
              <a:highlight>
                <a:schemeClr val="dk2"/>
              </a:highlight>
            </a:endParaRPr>
          </a:p>
        </p:txBody>
      </p:sp>
      <p:sp>
        <p:nvSpPr>
          <p:cNvPr id="2435" name="Google Shape;2435;p44"/>
          <p:cNvSpPr txBox="1">
            <a:spLocks noGrp="1"/>
          </p:cNvSpPr>
          <p:nvPr>
            <p:ph type="subTitle" idx="1"/>
          </p:nvPr>
        </p:nvSpPr>
        <p:spPr>
          <a:xfrm>
            <a:off x="739584" y="2120938"/>
            <a:ext cx="7318110" cy="220081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700" dirty="0" err="1"/>
              <a:t>Phù</a:t>
            </a:r>
            <a:r>
              <a:rPr lang="en-US" sz="1700" dirty="0"/>
              <a:t> </a:t>
            </a:r>
            <a:r>
              <a:rPr lang="en-US" sz="1700" dirty="0" err="1"/>
              <a:t>hợp</a:t>
            </a:r>
            <a:r>
              <a:rPr lang="en-US" sz="1700" dirty="0"/>
              <a:t> </a:t>
            </a:r>
            <a:r>
              <a:rPr lang="en-US" sz="1700" dirty="0" err="1"/>
              <a:t>vấn</a:t>
            </a:r>
            <a:r>
              <a:rPr lang="en-US" sz="1700" dirty="0"/>
              <a:t> </a:t>
            </a:r>
            <a:r>
              <a:rPr lang="en-US" sz="1700" dirty="0" err="1"/>
              <a:t>đề</a:t>
            </a:r>
            <a:r>
              <a:rPr lang="en-US" sz="1700" dirty="0"/>
              <a:t> </a:t>
            </a:r>
            <a:r>
              <a:rPr lang="en-US" sz="1700" dirty="0" err="1"/>
              <a:t>nhận</a:t>
            </a:r>
            <a:r>
              <a:rPr lang="en-US" sz="1700" dirty="0"/>
              <a:t> </a:t>
            </a:r>
            <a:r>
              <a:rPr lang="en-US" sz="1700" dirty="0" err="1"/>
              <a:t>dạng</a:t>
            </a:r>
            <a:r>
              <a:rPr lang="en-US" sz="1700" dirty="0"/>
              <a:t> </a:t>
            </a:r>
            <a:r>
              <a:rPr lang="en-US" sz="1700" dirty="0" err="1"/>
              <a:t>trong</a:t>
            </a:r>
            <a:r>
              <a:rPr lang="en-US" sz="1700" dirty="0"/>
              <a:t> </a:t>
            </a:r>
            <a:r>
              <a:rPr lang="en-US" sz="1700" dirty="0" err="1"/>
              <a:t>không</a:t>
            </a:r>
            <a:r>
              <a:rPr lang="en-US" sz="1700" dirty="0"/>
              <a:t> </a:t>
            </a:r>
            <a:r>
              <a:rPr lang="en-US" sz="1700" dirty="0" err="1"/>
              <a:t>gian</a:t>
            </a:r>
            <a:r>
              <a:rPr lang="en-US" sz="1700" dirty="0"/>
              <a:t> </a:t>
            </a:r>
            <a:r>
              <a:rPr lang="en-US" sz="1700" dirty="0" err="1"/>
              <a:t>đa</a:t>
            </a:r>
            <a:r>
              <a:rPr lang="en-US" sz="1700" dirty="0"/>
              <a:t> </a:t>
            </a:r>
            <a:r>
              <a:rPr lang="en-US" sz="1700" dirty="0" err="1"/>
              <a:t>chiều</a:t>
            </a:r>
            <a:endParaRPr lang="en-US" sz="1700" dirty="0"/>
          </a:p>
          <a:p>
            <a:pPr marL="285750" lvl="0" indent="-285750" algn="l" rtl="0">
              <a:spcBef>
                <a:spcPts val="0"/>
              </a:spcBef>
              <a:spcAft>
                <a:spcPts val="0"/>
              </a:spcAft>
              <a:buFont typeface="Arial" panose="020B0604020202020204" pitchFamily="34" charset="0"/>
              <a:buChar char="•"/>
            </a:pPr>
            <a:r>
              <a:rPr lang="en-US" sz="1700" dirty="0" err="1"/>
              <a:t>Có</a:t>
            </a:r>
            <a:r>
              <a:rPr lang="en-US" sz="1700" dirty="0"/>
              <a:t> </a:t>
            </a:r>
            <a:r>
              <a:rPr lang="en-US" sz="1700" dirty="0" err="1"/>
              <a:t>khả</a:t>
            </a:r>
            <a:r>
              <a:rPr lang="en-US" sz="1700" dirty="0"/>
              <a:t> </a:t>
            </a:r>
            <a:r>
              <a:rPr lang="en-US" sz="1700" dirty="0" err="1"/>
              <a:t>năng</a:t>
            </a:r>
            <a:r>
              <a:rPr lang="en-US" sz="1700" dirty="0"/>
              <a:t> </a:t>
            </a:r>
            <a:r>
              <a:rPr lang="en-US" sz="1700" dirty="0" err="1"/>
              <a:t>tìm</a:t>
            </a:r>
            <a:r>
              <a:rPr lang="en-US" sz="1700" dirty="0"/>
              <a:t> </a:t>
            </a:r>
            <a:r>
              <a:rPr lang="en-US" sz="1700" dirty="0" err="1"/>
              <a:t>được</a:t>
            </a:r>
            <a:r>
              <a:rPr lang="en-US" sz="1700" dirty="0"/>
              <a:t> </a:t>
            </a:r>
            <a:r>
              <a:rPr lang="en-US" sz="1700" dirty="0" err="1"/>
              <a:t>tối</a:t>
            </a:r>
            <a:r>
              <a:rPr lang="en-US" sz="1700" dirty="0"/>
              <a:t> </a:t>
            </a:r>
            <a:r>
              <a:rPr lang="en-US" sz="1700" dirty="0" err="1"/>
              <a:t>ưu</a:t>
            </a:r>
            <a:r>
              <a:rPr lang="en-US" sz="1700" dirty="0"/>
              <a:t> </a:t>
            </a:r>
            <a:r>
              <a:rPr lang="en-US" sz="1700" dirty="0" err="1"/>
              <a:t>toàn</a:t>
            </a:r>
            <a:r>
              <a:rPr lang="en-US" sz="1700" dirty="0"/>
              <a:t> </a:t>
            </a:r>
            <a:r>
              <a:rPr lang="en-US" sz="1700" dirty="0" err="1"/>
              <a:t>cục</a:t>
            </a:r>
            <a:endParaRPr lang="en-US" sz="1700" dirty="0"/>
          </a:p>
          <a:p>
            <a:pPr marL="285750" lvl="0" indent="-285750" algn="l" rtl="0">
              <a:spcBef>
                <a:spcPts val="0"/>
              </a:spcBef>
              <a:spcAft>
                <a:spcPts val="0"/>
              </a:spcAft>
              <a:buFont typeface="Arial" panose="020B0604020202020204" pitchFamily="34" charset="0"/>
              <a:buChar char="•"/>
            </a:pPr>
            <a:r>
              <a:rPr lang="en-US" sz="1700" dirty="0" err="1"/>
              <a:t>Hiệu</a:t>
            </a:r>
            <a:r>
              <a:rPr lang="en-US" sz="1700" dirty="0"/>
              <a:t> </a:t>
            </a:r>
            <a:r>
              <a:rPr lang="en-US" sz="1700" dirty="0" err="1"/>
              <a:t>năng</a:t>
            </a:r>
            <a:r>
              <a:rPr lang="en-US" sz="1700" dirty="0"/>
              <a:t> </a:t>
            </a:r>
            <a:r>
              <a:rPr lang="en-US" sz="1700" dirty="0" err="1"/>
              <a:t>khá</a:t>
            </a:r>
            <a:r>
              <a:rPr lang="en-US" sz="1700" dirty="0"/>
              <a:t> </a:t>
            </a:r>
            <a:r>
              <a:rPr lang="en-US" sz="1700" dirty="0" err="1"/>
              <a:t>tốt</a:t>
            </a:r>
            <a:r>
              <a:rPr lang="en-US" sz="1700" dirty="0"/>
              <a:t>, </a:t>
            </a:r>
            <a:r>
              <a:rPr lang="en-US" sz="1700" dirty="0" err="1"/>
              <a:t>độ</a:t>
            </a:r>
            <a:r>
              <a:rPr lang="en-US" sz="1700" dirty="0"/>
              <a:t> </a:t>
            </a:r>
            <a:r>
              <a:rPr lang="en-US" sz="1700" dirty="0" err="1"/>
              <a:t>phức</a:t>
            </a:r>
            <a:r>
              <a:rPr lang="en-US" sz="1700" dirty="0"/>
              <a:t> </a:t>
            </a:r>
            <a:r>
              <a:rPr lang="en-US" sz="1700" dirty="0" err="1"/>
              <a:t>tạp</a:t>
            </a:r>
            <a:r>
              <a:rPr lang="en-US" sz="1700" dirty="0"/>
              <a:t> O (</a:t>
            </a:r>
            <a:r>
              <a:rPr lang="en-US" sz="1700" dirty="0" err="1"/>
              <a:t>tkn</a:t>
            </a:r>
            <a:r>
              <a:rPr lang="en-US" sz="1700" dirty="0"/>
              <a:t>)</a:t>
            </a:r>
            <a:endParaRPr lang="vi-VN" sz="1700" dirty="0"/>
          </a:p>
        </p:txBody>
      </p:sp>
      <p:sp>
        <p:nvSpPr>
          <p:cNvPr id="2438" name="Google Shape;2438;p44"/>
          <p:cNvSpPr txBox="1">
            <a:spLocks noGrp="1"/>
          </p:cNvSpPr>
          <p:nvPr>
            <p:ph type="subTitle" idx="4"/>
          </p:nvPr>
        </p:nvSpPr>
        <p:spPr>
          <a:xfrm>
            <a:off x="516291" y="1543731"/>
            <a:ext cx="1721031"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Ưu</a:t>
            </a:r>
            <a:r>
              <a:rPr lang="en-US" sz="2000" dirty="0"/>
              <a:t> </a:t>
            </a:r>
            <a:r>
              <a:rPr lang="en-US" sz="2000" dirty="0" err="1"/>
              <a:t>điểm</a:t>
            </a:r>
            <a:endParaRPr lang="en-US" sz="2000" dirty="0"/>
          </a:p>
        </p:txBody>
      </p:sp>
      <p:grpSp>
        <p:nvGrpSpPr>
          <p:cNvPr id="2463" name="Google Shape;2463;p44"/>
          <p:cNvGrpSpPr/>
          <p:nvPr/>
        </p:nvGrpSpPr>
        <p:grpSpPr>
          <a:xfrm>
            <a:off x="108368" y="14188"/>
            <a:ext cx="723300" cy="776787"/>
            <a:chOff x="2144847" y="2470849"/>
            <a:chExt cx="498381" cy="535272"/>
          </a:xfrm>
        </p:grpSpPr>
        <p:sp>
          <p:nvSpPr>
            <p:cNvPr id="2464" name="Google Shape;2464;p44"/>
            <p:cNvSpPr/>
            <p:nvPr/>
          </p:nvSpPr>
          <p:spPr>
            <a:xfrm>
              <a:off x="2267996" y="2470849"/>
              <a:ext cx="252086" cy="535272"/>
            </a:xfrm>
            <a:custGeom>
              <a:avLst/>
              <a:gdLst/>
              <a:ahLst/>
              <a:cxnLst/>
              <a:rect l="l" t="t" r="r" b="b"/>
              <a:pathLst>
                <a:path w="9054" h="19225" extrusionOk="0">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2144847" y="2565265"/>
              <a:ext cx="498381" cy="346444"/>
            </a:xfrm>
            <a:custGeom>
              <a:avLst/>
              <a:gdLst/>
              <a:ahLst/>
              <a:cxnLst/>
              <a:rect l="l" t="t" r="r" b="b"/>
              <a:pathLst>
                <a:path w="17900" h="12443" extrusionOk="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2144847" y="2565265"/>
              <a:ext cx="498381" cy="346444"/>
            </a:xfrm>
            <a:custGeom>
              <a:avLst/>
              <a:gdLst/>
              <a:ahLst/>
              <a:cxnLst/>
              <a:rect l="l" t="t" r="r" b="b"/>
              <a:pathLst>
                <a:path w="17900" h="12443" extrusionOk="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2246251" y="2666446"/>
              <a:ext cx="295576" cy="164354"/>
            </a:xfrm>
            <a:custGeom>
              <a:avLst/>
              <a:gdLst/>
              <a:ahLst/>
              <a:cxnLst/>
              <a:rect l="l" t="t" r="r" b="b"/>
              <a:pathLst>
                <a:path w="10616" h="5903" extrusionOk="0">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2272479" y="2646204"/>
              <a:ext cx="121560" cy="153440"/>
            </a:xfrm>
            <a:custGeom>
              <a:avLst/>
              <a:gdLst/>
              <a:ahLst/>
              <a:cxnLst/>
              <a:rect l="l" t="t" r="r" b="b"/>
              <a:pathLst>
                <a:path w="4366" h="5511" extrusionOk="0">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2272479" y="2767878"/>
              <a:ext cx="121560" cy="31768"/>
            </a:xfrm>
            <a:custGeom>
              <a:avLst/>
              <a:gdLst/>
              <a:ahLst/>
              <a:cxnLst/>
              <a:rect l="l" t="t" r="r" b="b"/>
              <a:pathLst>
                <a:path w="4366" h="1141" extrusionOk="0">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2394013" y="2646204"/>
              <a:ext cx="121588" cy="153440"/>
            </a:xfrm>
            <a:custGeom>
              <a:avLst/>
              <a:gdLst/>
              <a:ahLst/>
              <a:cxnLst/>
              <a:rect l="l" t="t" r="r" b="b"/>
              <a:pathLst>
                <a:path w="4367" h="5511" extrusionOk="0">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2394013" y="2767878"/>
              <a:ext cx="121588" cy="31768"/>
            </a:xfrm>
            <a:custGeom>
              <a:avLst/>
              <a:gdLst/>
              <a:ahLst/>
              <a:cxnLst/>
              <a:rect l="l" t="t" r="r" b="b"/>
              <a:pathLst>
                <a:path w="4367" h="1141" extrusionOk="0">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2296730" y="2668562"/>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2296730" y="2696071"/>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2296730" y="2723552"/>
              <a:ext cx="65430" cy="15731"/>
            </a:xfrm>
            <a:custGeom>
              <a:avLst/>
              <a:gdLst/>
              <a:ahLst/>
              <a:cxnLst/>
              <a:rect l="l" t="t" r="r" b="b"/>
              <a:pathLst>
                <a:path w="2350" h="565" extrusionOk="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2425921" y="2668562"/>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2425921" y="2696071"/>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2425921" y="2723552"/>
              <a:ext cx="65430" cy="15731"/>
            </a:xfrm>
            <a:custGeom>
              <a:avLst/>
              <a:gdLst/>
              <a:ahLst/>
              <a:cxnLst/>
              <a:rect l="l" t="t" r="r" b="b"/>
              <a:pathLst>
                <a:path w="2350" h="565" extrusionOk="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2572654" y="2560893"/>
              <a:ext cx="56576" cy="56576"/>
            </a:xfrm>
            <a:custGeom>
              <a:avLst/>
              <a:gdLst/>
              <a:ahLst/>
              <a:cxnLst/>
              <a:rect l="l" t="t" r="r" b="b"/>
              <a:pathLst>
                <a:path w="2032" h="2032" extrusionOk="0">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2272896" y="2871036"/>
              <a:ext cx="56576" cy="56576"/>
            </a:xfrm>
            <a:custGeom>
              <a:avLst/>
              <a:gdLst/>
              <a:ahLst/>
              <a:cxnLst/>
              <a:rect l="l" t="t" r="r" b="b"/>
              <a:pathLst>
                <a:path w="2032" h="2032" extrusionOk="0">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2146016" y="2659374"/>
              <a:ext cx="56576" cy="56576"/>
            </a:xfrm>
            <a:custGeom>
              <a:avLst/>
              <a:gdLst/>
              <a:ahLst/>
              <a:cxnLst/>
              <a:rect l="l" t="t" r="r" b="b"/>
              <a:pathLst>
                <a:path w="2032" h="2032" extrusionOk="0">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304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6" name="Google Shape;2436;p44"/>
          <p:cNvSpPr txBox="1">
            <a:spLocks noGrp="1"/>
          </p:cNvSpPr>
          <p:nvPr>
            <p:ph type="subTitle" idx="2"/>
          </p:nvPr>
        </p:nvSpPr>
        <p:spPr>
          <a:xfrm>
            <a:off x="740317" y="1538013"/>
            <a:ext cx="3944170" cy="9060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700" dirty="0" err="1"/>
              <a:t>Các</a:t>
            </a:r>
            <a:r>
              <a:rPr lang="en-US" sz="1700" dirty="0"/>
              <a:t> </a:t>
            </a:r>
            <a:r>
              <a:rPr lang="en-US" sz="1700" dirty="0" err="1"/>
              <a:t>công</a:t>
            </a:r>
            <a:r>
              <a:rPr lang="en-US" sz="1700" dirty="0"/>
              <a:t> </a:t>
            </a:r>
            <a:r>
              <a:rPr lang="en-US" sz="1700" dirty="0" err="1"/>
              <a:t>thức</a:t>
            </a:r>
            <a:r>
              <a:rPr lang="en-US" sz="1700" dirty="0"/>
              <a:t> </a:t>
            </a:r>
            <a:r>
              <a:rPr lang="en-US" sz="1700" dirty="0" err="1"/>
              <a:t>tính</a:t>
            </a:r>
            <a:r>
              <a:rPr lang="en-US" sz="1700" dirty="0"/>
              <a:t> </a:t>
            </a:r>
            <a:r>
              <a:rPr lang="en-US" sz="1700" dirty="0" err="1"/>
              <a:t>toán</a:t>
            </a:r>
            <a:r>
              <a:rPr lang="en-US" sz="1700" dirty="0"/>
              <a:t> </a:t>
            </a:r>
            <a:r>
              <a:rPr lang="en-US" sz="1700" dirty="0" err="1"/>
              <a:t>khá</a:t>
            </a:r>
            <a:r>
              <a:rPr lang="en-US" sz="1700" dirty="0"/>
              <a:t> </a:t>
            </a:r>
            <a:r>
              <a:rPr lang="en-US" sz="1700" dirty="0" err="1"/>
              <a:t>phức</a:t>
            </a:r>
            <a:r>
              <a:rPr lang="en-US" sz="1700" dirty="0"/>
              <a:t> </a:t>
            </a:r>
            <a:r>
              <a:rPr lang="en-US" sz="1700" dirty="0" err="1"/>
              <a:t>tạp</a:t>
            </a:r>
            <a:endParaRPr lang="en-US" sz="1700" dirty="0"/>
          </a:p>
          <a:p>
            <a:pPr marL="285750" lvl="0" indent="-285750" algn="just" rtl="0">
              <a:spcBef>
                <a:spcPts val="0"/>
              </a:spcBef>
              <a:spcAft>
                <a:spcPts val="0"/>
              </a:spcAft>
              <a:buFont typeface="Arial" panose="020B0604020202020204" pitchFamily="34" charset="0"/>
              <a:buChar char="•"/>
            </a:pPr>
            <a:r>
              <a:rPr lang="en-US" sz="1700" dirty="0" err="1"/>
              <a:t>Tốc</a:t>
            </a:r>
            <a:r>
              <a:rPr lang="en-US" sz="1700" dirty="0"/>
              <a:t> </a:t>
            </a:r>
            <a:r>
              <a:rPr lang="en-US" sz="1700" dirty="0" err="1"/>
              <a:t>độ</a:t>
            </a:r>
            <a:r>
              <a:rPr lang="en-US" sz="1700" dirty="0"/>
              <a:t> </a:t>
            </a:r>
            <a:r>
              <a:rPr lang="en-US" sz="1700" dirty="0" err="1"/>
              <a:t>hội</a:t>
            </a:r>
            <a:r>
              <a:rPr lang="en-US" sz="1700" dirty="0"/>
              <a:t> </a:t>
            </a:r>
            <a:r>
              <a:rPr lang="en-US" sz="1700" dirty="0" err="1"/>
              <a:t>tụ</a:t>
            </a:r>
            <a:r>
              <a:rPr lang="en-US" sz="1700" dirty="0"/>
              <a:t> </a:t>
            </a:r>
            <a:r>
              <a:rPr lang="en-US" sz="1700" dirty="0" err="1"/>
              <a:t>tùy</a:t>
            </a:r>
            <a:r>
              <a:rPr lang="en-US" sz="1700" dirty="0"/>
              <a:t> </a:t>
            </a:r>
            <a:r>
              <a:rPr lang="en-US" sz="1700" dirty="0" err="1"/>
              <a:t>thuộc</a:t>
            </a:r>
            <a:r>
              <a:rPr lang="en-US" sz="1700" dirty="0"/>
              <a:t> </a:t>
            </a:r>
            <a:r>
              <a:rPr lang="en-US" sz="1700" dirty="0" err="1"/>
              <a:t>vào</a:t>
            </a:r>
            <a:r>
              <a:rPr lang="en-US" sz="1700" dirty="0"/>
              <a:t> </a:t>
            </a:r>
            <a:r>
              <a:rPr lang="en-US" sz="1700" dirty="0" err="1"/>
              <a:t>trạng</a:t>
            </a:r>
            <a:r>
              <a:rPr lang="en-US" sz="1700" dirty="0"/>
              <a:t> </a:t>
            </a:r>
            <a:r>
              <a:rPr lang="en-US" sz="1700" dirty="0" err="1"/>
              <a:t>thái</a:t>
            </a:r>
            <a:r>
              <a:rPr lang="en-US" sz="1700" dirty="0"/>
              <a:t> ban </a:t>
            </a:r>
            <a:r>
              <a:rPr lang="en-US" sz="1700" dirty="0" err="1"/>
              <a:t>đầu</a:t>
            </a:r>
            <a:r>
              <a:rPr lang="en-US" sz="1700" dirty="0"/>
              <a:t> </a:t>
            </a:r>
            <a:r>
              <a:rPr lang="en-US" sz="1700" dirty="0" err="1"/>
              <a:t>của</a:t>
            </a:r>
            <a:r>
              <a:rPr lang="en-US" sz="1700" dirty="0"/>
              <a:t> ma </a:t>
            </a:r>
            <a:r>
              <a:rPr lang="en-US" sz="1700" dirty="0" err="1"/>
              <a:t>trận</a:t>
            </a:r>
            <a:r>
              <a:rPr lang="en-US" sz="1700" dirty="0"/>
              <a:t> </a:t>
            </a:r>
            <a:r>
              <a:rPr lang="en-US" sz="1700" dirty="0" err="1"/>
              <a:t>thành</a:t>
            </a:r>
            <a:r>
              <a:rPr lang="en-US" sz="1700" dirty="0"/>
              <a:t> </a:t>
            </a:r>
            <a:r>
              <a:rPr lang="en-US" sz="1700" dirty="0" err="1"/>
              <a:t>viên</a:t>
            </a:r>
            <a:r>
              <a:rPr lang="en-US" sz="1700" dirty="0"/>
              <a:t> U </a:t>
            </a:r>
            <a:r>
              <a:rPr lang="en-US" sz="1700" dirty="0" err="1"/>
              <a:t>và</a:t>
            </a:r>
            <a:r>
              <a:rPr lang="en-US" sz="1700" dirty="0"/>
              <a:t> </a:t>
            </a:r>
            <a:r>
              <a:rPr lang="en-US" sz="1700" dirty="0" err="1"/>
              <a:t>tham</a:t>
            </a:r>
            <a:r>
              <a:rPr lang="en-US" sz="1700" dirty="0"/>
              <a:t> </a:t>
            </a:r>
            <a:r>
              <a:rPr lang="en-US" sz="1700" dirty="0" err="1"/>
              <a:t>số</a:t>
            </a:r>
            <a:r>
              <a:rPr lang="en-US" sz="1700" dirty="0"/>
              <a:t> </a:t>
            </a:r>
            <a:r>
              <a:rPr lang="en-US" sz="1700" dirty="0" err="1"/>
              <a:t>mờ</a:t>
            </a:r>
            <a:r>
              <a:rPr lang="en-US" sz="1700" dirty="0"/>
              <a:t> </a:t>
            </a:r>
            <a:r>
              <a:rPr lang="en-US" sz="1700" dirty="0" err="1"/>
              <a:t>hóa</a:t>
            </a:r>
            <a:r>
              <a:rPr lang="en-US" sz="1700" dirty="0"/>
              <a:t> m</a:t>
            </a:r>
          </a:p>
          <a:p>
            <a:pPr marL="285750" lvl="0" indent="-285750" algn="just" rtl="0">
              <a:spcBef>
                <a:spcPts val="0"/>
              </a:spcBef>
              <a:spcAft>
                <a:spcPts val="0"/>
              </a:spcAft>
              <a:buFont typeface="Arial" panose="020B0604020202020204" pitchFamily="34" charset="0"/>
              <a:buChar char="•"/>
            </a:pPr>
            <a:r>
              <a:rPr lang="en-US" sz="1700" dirty="0" err="1"/>
              <a:t>Nhạy</a:t>
            </a:r>
            <a:r>
              <a:rPr lang="en-US" sz="1700" dirty="0"/>
              <a:t> </a:t>
            </a:r>
            <a:r>
              <a:rPr lang="en-US" sz="1700" dirty="0" err="1"/>
              <a:t>cảm</a:t>
            </a:r>
            <a:r>
              <a:rPr lang="en-US" sz="1700" dirty="0"/>
              <a:t> </a:t>
            </a:r>
            <a:r>
              <a:rPr lang="en-US" sz="1700" dirty="0" err="1"/>
              <a:t>với</a:t>
            </a:r>
            <a:r>
              <a:rPr lang="en-US" sz="1700" dirty="0"/>
              <a:t> </a:t>
            </a:r>
            <a:r>
              <a:rPr lang="en-US" sz="1700" dirty="0" err="1"/>
              <a:t>nhiễu</a:t>
            </a:r>
            <a:endParaRPr lang="vi-VN" sz="1700" dirty="0"/>
          </a:p>
        </p:txBody>
      </p:sp>
      <p:sp>
        <p:nvSpPr>
          <p:cNvPr id="2439" name="Google Shape;2439;p44"/>
          <p:cNvSpPr txBox="1">
            <a:spLocks noGrp="1"/>
          </p:cNvSpPr>
          <p:nvPr>
            <p:ph type="subTitle" idx="5"/>
          </p:nvPr>
        </p:nvSpPr>
        <p:spPr>
          <a:xfrm>
            <a:off x="1290106" y="535825"/>
            <a:ext cx="2175300" cy="5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Nhược</a:t>
            </a:r>
            <a:r>
              <a:rPr lang="en-US" sz="2000" dirty="0"/>
              <a:t> </a:t>
            </a:r>
            <a:r>
              <a:rPr lang="en-US" sz="2000" dirty="0" err="1"/>
              <a:t>điểm</a:t>
            </a:r>
            <a:endParaRPr lang="en-US" sz="2000" dirty="0"/>
          </a:p>
        </p:txBody>
      </p:sp>
      <p:grpSp>
        <p:nvGrpSpPr>
          <p:cNvPr id="2450" name="Google Shape;2450;p44"/>
          <p:cNvGrpSpPr/>
          <p:nvPr/>
        </p:nvGrpSpPr>
        <p:grpSpPr>
          <a:xfrm>
            <a:off x="609516" y="531099"/>
            <a:ext cx="666819" cy="776796"/>
            <a:chOff x="2913006" y="2470849"/>
            <a:chExt cx="459463" cy="535278"/>
          </a:xfrm>
        </p:grpSpPr>
        <p:sp>
          <p:nvSpPr>
            <p:cNvPr id="2451" name="Google Shape;2451;p44"/>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44"/>
          <p:cNvSpPr/>
          <p:nvPr/>
        </p:nvSpPr>
        <p:spPr>
          <a:xfrm>
            <a:off x="7771066" y="8599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 name="Google Shape;2484;p44"/>
          <p:cNvGrpSpPr/>
          <p:nvPr/>
        </p:nvGrpSpPr>
        <p:grpSpPr>
          <a:xfrm>
            <a:off x="7989643" y="367866"/>
            <a:ext cx="882260" cy="906121"/>
            <a:chOff x="1742490" y="367839"/>
            <a:chExt cx="629242" cy="646260"/>
          </a:xfrm>
        </p:grpSpPr>
        <p:sp>
          <p:nvSpPr>
            <p:cNvPr id="2485" name="Google Shape;2485;p44"/>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4"/>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4"/>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4"/>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4"/>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4"/>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4"/>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4"/>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4"/>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4"/>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4"/>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A screen shot of a graph&#10;&#10;Description automatically generated">
            <a:extLst>
              <a:ext uri="{FF2B5EF4-FFF2-40B4-BE49-F238E27FC236}">
                <a16:creationId xmlns:a16="http://schemas.microsoft.com/office/drawing/2014/main" id="{3C28ABC0-E637-CF1B-F524-83A2D1CB8CAA}"/>
              </a:ext>
            </a:extLst>
          </p:cNvPr>
          <p:cNvPicPr>
            <a:picLocks noChangeAspect="1"/>
          </p:cNvPicPr>
          <p:nvPr/>
        </p:nvPicPr>
        <p:blipFill>
          <a:blip r:embed="rId3"/>
          <a:stretch>
            <a:fillRect/>
          </a:stretch>
        </p:blipFill>
        <p:spPr>
          <a:xfrm>
            <a:off x="4787406" y="1494441"/>
            <a:ext cx="3459480" cy="2424593"/>
          </a:xfrm>
          <a:prstGeom prst="rect">
            <a:avLst/>
          </a:prstGeom>
        </p:spPr>
      </p:pic>
    </p:spTree>
    <p:extLst>
      <p:ext uri="{BB962C8B-B14F-4D97-AF65-F5344CB8AC3E}">
        <p14:creationId xmlns:p14="http://schemas.microsoft.com/office/powerpoint/2010/main" val="307509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Ý </a:t>
            </a:r>
            <a:r>
              <a:rPr lang="en-US" sz="2000" dirty="0" err="1"/>
              <a:t>tưởng</a:t>
            </a:r>
            <a:r>
              <a:rPr lang="en-US" sz="2000" dirty="0"/>
              <a:t> </a:t>
            </a:r>
            <a:r>
              <a:rPr lang="en-US" sz="2000" dirty="0" err="1"/>
              <a:t>về</a:t>
            </a:r>
            <a:r>
              <a:rPr lang="en-US" sz="2000" dirty="0"/>
              <a:t> </a:t>
            </a:r>
            <a:r>
              <a:rPr lang="en-US" sz="2000" dirty="0" err="1"/>
              <a:t>hàm</a:t>
            </a:r>
            <a:r>
              <a:rPr lang="en-US" sz="2000" dirty="0"/>
              <a:t> </a:t>
            </a:r>
            <a:r>
              <a:rPr lang="en-US" sz="2000" dirty="0" err="1"/>
              <a:t>chuyển</a:t>
            </a:r>
            <a:r>
              <a:rPr lang="en-US" sz="2000" dirty="0"/>
              <a:t> </a:t>
            </a:r>
            <a:r>
              <a:rPr lang="en-US" sz="2000" dirty="0" err="1"/>
              <a:t>đổi</a:t>
            </a:r>
            <a:endParaRPr lang="en-US"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white background with black dots&#10;&#10;Description automatically generated">
            <a:extLst>
              <a:ext uri="{FF2B5EF4-FFF2-40B4-BE49-F238E27FC236}">
                <a16:creationId xmlns:a16="http://schemas.microsoft.com/office/drawing/2014/main" id="{F8FD7A9F-EFCC-4B81-4996-CA13C7238FC3}"/>
              </a:ext>
            </a:extLst>
          </p:cNvPr>
          <p:cNvPicPr>
            <a:picLocks noChangeAspect="1"/>
          </p:cNvPicPr>
          <p:nvPr/>
        </p:nvPicPr>
        <p:blipFill>
          <a:blip r:embed="rId3"/>
          <a:stretch>
            <a:fillRect/>
          </a:stretch>
        </p:blipFill>
        <p:spPr>
          <a:xfrm>
            <a:off x="1801256" y="1336697"/>
            <a:ext cx="6126437" cy="960450"/>
          </a:xfrm>
          <a:prstGeom prst="rect">
            <a:avLst/>
          </a:prstGeom>
        </p:spPr>
      </p:pic>
      <p:pic>
        <p:nvPicPr>
          <p:cNvPr id="3" name="Picture 2">
            <a:extLst>
              <a:ext uri="{FF2B5EF4-FFF2-40B4-BE49-F238E27FC236}">
                <a16:creationId xmlns:a16="http://schemas.microsoft.com/office/drawing/2014/main" id="{24E26658-EE95-3FBB-ED13-0AB8F032F00E}"/>
              </a:ext>
            </a:extLst>
          </p:cNvPr>
          <p:cNvPicPr>
            <a:picLocks noChangeAspect="1"/>
          </p:cNvPicPr>
          <p:nvPr/>
        </p:nvPicPr>
        <p:blipFill>
          <a:blip r:embed="rId4"/>
          <a:stretch>
            <a:fillRect/>
          </a:stretch>
        </p:blipFill>
        <p:spPr>
          <a:xfrm>
            <a:off x="1801256" y="3468552"/>
            <a:ext cx="4294744" cy="682846"/>
          </a:xfrm>
          <a:prstGeom prst="rect">
            <a:avLst/>
          </a:prstGeom>
        </p:spPr>
      </p:pic>
      <p:sp>
        <p:nvSpPr>
          <p:cNvPr id="6" name="TextBox 5">
            <a:extLst>
              <a:ext uri="{FF2B5EF4-FFF2-40B4-BE49-F238E27FC236}">
                <a16:creationId xmlns:a16="http://schemas.microsoft.com/office/drawing/2014/main" id="{D117D095-BCD4-E951-FE6B-27D6CC27330A}"/>
              </a:ext>
            </a:extLst>
          </p:cNvPr>
          <p:cNvSpPr txBox="1"/>
          <p:nvPr/>
        </p:nvSpPr>
        <p:spPr>
          <a:xfrm>
            <a:off x="1801257" y="2440804"/>
            <a:ext cx="6126436" cy="923330"/>
          </a:xfrm>
          <a:prstGeom prst="rect">
            <a:avLst/>
          </a:prstGeom>
          <a:noFill/>
        </p:spPr>
        <p:txBody>
          <a:bodyPr wrap="square">
            <a:spAutoFit/>
          </a:bodyPr>
          <a:lstStyle/>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 ở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đây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chuyển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đổi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đặc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biệt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mức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độ</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thành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viên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trong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endPar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endParaRPr>
          </a:p>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chuẩn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p>
        </p:txBody>
      </p:sp>
    </p:spTree>
    <p:extLst>
      <p:ext uri="{BB962C8B-B14F-4D97-AF65-F5344CB8AC3E}">
        <p14:creationId xmlns:p14="http://schemas.microsoft.com/office/powerpoint/2010/main" val="252183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math equations with numbers and symbols&#10;&#10;Description automatically generated with medium confidence">
            <a:extLst>
              <a:ext uri="{FF2B5EF4-FFF2-40B4-BE49-F238E27FC236}">
                <a16:creationId xmlns:a16="http://schemas.microsoft.com/office/drawing/2014/main" id="{DF709532-59AB-63CC-3FF6-AC0F6346D061}"/>
              </a:ext>
            </a:extLst>
          </p:cNvPr>
          <p:cNvPicPr>
            <a:picLocks noChangeAspect="1"/>
          </p:cNvPicPr>
          <p:nvPr/>
        </p:nvPicPr>
        <p:blipFill>
          <a:blip r:embed="rId3"/>
          <a:stretch>
            <a:fillRect/>
          </a:stretch>
        </p:blipFill>
        <p:spPr>
          <a:xfrm>
            <a:off x="2488787" y="2618413"/>
            <a:ext cx="4667009" cy="999170"/>
          </a:xfrm>
          <a:prstGeom prst="rect">
            <a:avLst/>
          </a:prstGeom>
        </p:spPr>
      </p:pic>
      <p:sp>
        <p:nvSpPr>
          <p:cNvPr id="3" name="TextBox 2">
            <a:extLst>
              <a:ext uri="{FF2B5EF4-FFF2-40B4-BE49-F238E27FC236}">
                <a16:creationId xmlns:a16="http://schemas.microsoft.com/office/drawing/2014/main" id="{2A6E1B22-9E87-D038-A462-39734CFF201B}"/>
              </a:ext>
            </a:extLst>
          </p:cNvPr>
          <p:cNvSpPr txBox="1"/>
          <p:nvPr/>
        </p:nvSpPr>
        <p:spPr>
          <a:xfrm>
            <a:off x="1672856" y="1525956"/>
            <a:ext cx="5762846" cy="923330"/>
          </a:xfrm>
          <a:prstGeom prst="rect">
            <a:avLst/>
          </a:prstGeom>
          <a:noFill/>
        </p:spPr>
        <p:txBody>
          <a:bodyPr wrap="square">
            <a:spAutoFit/>
          </a:bodyPr>
          <a:lstStyle/>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Khi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muốn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tối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thiểu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hóa</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(5)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ràng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buộc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(2)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xem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khoảng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cách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cố</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định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sẽ</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dẫn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tới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Lagrange:</a:t>
            </a:r>
          </a:p>
        </p:txBody>
      </p:sp>
    </p:spTree>
    <p:extLst>
      <p:ext uri="{BB962C8B-B14F-4D97-AF65-F5344CB8AC3E}">
        <p14:creationId xmlns:p14="http://schemas.microsoft.com/office/powerpoint/2010/main" val="301280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close-up of a person&#10;&#10;Description automatically generated">
            <a:extLst>
              <a:ext uri="{FF2B5EF4-FFF2-40B4-BE49-F238E27FC236}">
                <a16:creationId xmlns:a16="http://schemas.microsoft.com/office/drawing/2014/main" id="{CBF46B3A-A96C-815D-9831-F6A6375595CA}"/>
              </a:ext>
            </a:extLst>
          </p:cNvPr>
          <p:cNvPicPr>
            <a:picLocks noChangeAspect="1"/>
          </p:cNvPicPr>
          <p:nvPr/>
        </p:nvPicPr>
        <p:blipFill>
          <a:blip r:embed="rId3"/>
          <a:stretch>
            <a:fillRect/>
          </a:stretch>
        </p:blipFill>
        <p:spPr>
          <a:xfrm>
            <a:off x="1769617" y="1560807"/>
            <a:ext cx="4603810" cy="697547"/>
          </a:xfrm>
          <a:prstGeom prst="rect">
            <a:avLst/>
          </a:prstGeom>
        </p:spPr>
      </p:pic>
      <p:pic>
        <p:nvPicPr>
          <p:cNvPr id="6" name="Picture 5">
            <a:extLst>
              <a:ext uri="{FF2B5EF4-FFF2-40B4-BE49-F238E27FC236}">
                <a16:creationId xmlns:a16="http://schemas.microsoft.com/office/drawing/2014/main" id="{1EEF9B21-4A4E-9B35-DC0E-4363CDFEAECB}"/>
              </a:ext>
            </a:extLst>
          </p:cNvPr>
          <p:cNvPicPr>
            <a:picLocks noChangeAspect="1"/>
          </p:cNvPicPr>
          <p:nvPr/>
        </p:nvPicPr>
        <p:blipFill>
          <a:blip r:embed="rId4"/>
          <a:stretch>
            <a:fillRect/>
          </a:stretch>
        </p:blipFill>
        <p:spPr>
          <a:xfrm>
            <a:off x="1679260" y="3486490"/>
            <a:ext cx="5517131" cy="626341"/>
          </a:xfrm>
          <a:prstGeom prst="rect">
            <a:avLst/>
          </a:prstGeom>
        </p:spPr>
      </p:pic>
      <p:sp>
        <p:nvSpPr>
          <p:cNvPr id="5" name="TextBox 4">
            <a:extLst>
              <a:ext uri="{FF2B5EF4-FFF2-40B4-BE49-F238E27FC236}">
                <a16:creationId xmlns:a16="http://schemas.microsoft.com/office/drawing/2014/main" id="{F1086066-57EE-2612-60BD-BB8475AF46C8}"/>
              </a:ext>
            </a:extLst>
          </p:cNvPr>
          <p:cNvSpPr txBox="1"/>
          <p:nvPr/>
        </p:nvSpPr>
        <p:spPr>
          <a:xfrm>
            <a:off x="1677696" y="2518624"/>
            <a:ext cx="5434493" cy="923330"/>
          </a:xfrm>
          <a:prstGeom prst="rect">
            <a:avLst/>
          </a:prstGeom>
          <a:noFill/>
        </p:spPr>
        <p:txBody>
          <a:bodyPr wrap="square">
            <a:spAutoFit/>
          </a:bodyPr>
          <a:lstStyle/>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Ở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mức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tối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thiểu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của</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đạo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riêng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phải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bằng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0,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tức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l-GR"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λ</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j = g′(</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uij</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dij</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Vì</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l-GR"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λ</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j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độc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lập</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nên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phải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có</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p:txBody>
      </p:sp>
      <p:sp>
        <p:nvSpPr>
          <p:cNvPr id="7" name="TextBox 6">
            <a:extLst>
              <a:ext uri="{FF2B5EF4-FFF2-40B4-BE49-F238E27FC236}">
                <a16:creationId xmlns:a16="http://schemas.microsoft.com/office/drawing/2014/main" id="{7CB604BD-1E5C-AFCB-B4EE-6A21D13F505B}"/>
              </a:ext>
            </a:extLst>
          </p:cNvPr>
          <p:cNvSpPr txBox="1"/>
          <p:nvPr/>
        </p:nvSpPr>
        <p:spPr>
          <a:xfrm>
            <a:off x="1677697" y="1143388"/>
            <a:ext cx="5434493" cy="369332"/>
          </a:xfrm>
          <a:prstGeom prst="rect">
            <a:avLst/>
          </a:prstGeom>
          <a:noFill/>
        </p:spPr>
        <p:txBody>
          <a:bodyPr wrap="square">
            <a:spAutoFit/>
          </a:bodyPr>
          <a:lstStyle/>
          <a:p>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Đạo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từng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biến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p:txBody>
      </p:sp>
    </p:spTree>
    <p:extLst>
      <p:ext uri="{BB962C8B-B14F-4D97-AF65-F5344CB8AC3E}">
        <p14:creationId xmlns:p14="http://schemas.microsoft.com/office/powerpoint/2010/main" val="364071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360428" y="641871"/>
            <a:ext cx="2932511"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err="1"/>
              <a:t>Hàm</a:t>
            </a:r>
            <a:r>
              <a:rPr lang="en-US" sz="2000" dirty="0"/>
              <a:t> </a:t>
            </a:r>
            <a:r>
              <a:rPr lang="en-US" sz="2000" dirty="0" err="1"/>
              <a:t>chuyển</a:t>
            </a:r>
            <a:r>
              <a:rPr lang="en-US" sz="2000" dirty="0"/>
              <a:t> </a:t>
            </a:r>
            <a:r>
              <a:rPr lang="en-US" sz="2000" dirty="0" err="1"/>
              <a:t>đổi</a:t>
            </a:r>
            <a:r>
              <a:rPr lang="en-US" sz="2000" dirty="0"/>
              <a:t> </a:t>
            </a:r>
            <a:r>
              <a:rPr lang="en-US" sz="2000" dirty="0" err="1"/>
              <a:t>bậc</a:t>
            </a:r>
            <a:r>
              <a:rPr lang="en-US" sz="2000" dirty="0"/>
              <a:t> 2</a:t>
            </a:r>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5549" y="334821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FFB69654-A386-9102-9674-D7DBA074442D}"/>
              </a:ext>
            </a:extLst>
          </p:cNvPr>
          <p:cNvPicPr>
            <a:picLocks noChangeAspect="1"/>
          </p:cNvPicPr>
          <p:nvPr/>
        </p:nvPicPr>
        <p:blipFill>
          <a:blip r:embed="rId3"/>
          <a:stretch>
            <a:fillRect/>
          </a:stretch>
        </p:blipFill>
        <p:spPr>
          <a:xfrm>
            <a:off x="1467521" y="2615997"/>
            <a:ext cx="4305300" cy="466725"/>
          </a:xfrm>
          <a:prstGeom prst="rect">
            <a:avLst/>
          </a:prstGeom>
        </p:spPr>
      </p:pic>
      <p:pic>
        <p:nvPicPr>
          <p:cNvPr id="8" name="Picture 7" descr="A close-up of a person&#10;&#10;Description automatically generated">
            <a:extLst>
              <a:ext uri="{FF2B5EF4-FFF2-40B4-BE49-F238E27FC236}">
                <a16:creationId xmlns:a16="http://schemas.microsoft.com/office/drawing/2014/main" id="{9B1EBB6E-6E44-A6AC-C2FF-D3CA57B103A3}"/>
              </a:ext>
            </a:extLst>
          </p:cNvPr>
          <p:cNvPicPr>
            <a:picLocks noChangeAspect="1"/>
          </p:cNvPicPr>
          <p:nvPr/>
        </p:nvPicPr>
        <p:blipFill>
          <a:blip r:embed="rId4"/>
          <a:stretch>
            <a:fillRect/>
          </a:stretch>
        </p:blipFill>
        <p:spPr>
          <a:xfrm>
            <a:off x="1467521" y="3139762"/>
            <a:ext cx="4400550" cy="485775"/>
          </a:xfrm>
          <a:prstGeom prst="rect">
            <a:avLst/>
          </a:prstGeom>
        </p:spPr>
      </p:pic>
      <p:pic>
        <p:nvPicPr>
          <p:cNvPr id="9" name="Picture 8" descr="A number of numbers and symbols&#10;&#10;Description automatically generated with medium confidence">
            <a:extLst>
              <a:ext uri="{FF2B5EF4-FFF2-40B4-BE49-F238E27FC236}">
                <a16:creationId xmlns:a16="http://schemas.microsoft.com/office/drawing/2014/main" id="{8B7F8967-3BAF-4968-6A1F-6A4F5B3F51C3}"/>
              </a:ext>
            </a:extLst>
          </p:cNvPr>
          <p:cNvPicPr>
            <a:picLocks noChangeAspect="1"/>
          </p:cNvPicPr>
          <p:nvPr/>
        </p:nvPicPr>
        <p:blipFill>
          <a:blip r:embed="rId5"/>
          <a:stretch>
            <a:fillRect/>
          </a:stretch>
        </p:blipFill>
        <p:spPr>
          <a:xfrm>
            <a:off x="1467521" y="3682577"/>
            <a:ext cx="5943600" cy="882015"/>
          </a:xfrm>
          <a:prstGeom prst="rect">
            <a:avLst/>
          </a:prstGeom>
        </p:spPr>
      </p:pic>
      <p:pic>
        <p:nvPicPr>
          <p:cNvPr id="3" name="Picture 2">
            <a:extLst>
              <a:ext uri="{FF2B5EF4-FFF2-40B4-BE49-F238E27FC236}">
                <a16:creationId xmlns:a16="http://schemas.microsoft.com/office/drawing/2014/main" id="{A93A72E9-4136-6CC0-8F7D-F48171F43C53}"/>
              </a:ext>
            </a:extLst>
          </p:cNvPr>
          <p:cNvPicPr>
            <a:picLocks noChangeAspect="1"/>
          </p:cNvPicPr>
          <p:nvPr/>
        </p:nvPicPr>
        <p:blipFill>
          <a:blip r:embed="rId6"/>
          <a:stretch>
            <a:fillRect/>
          </a:stretch>
        </p:blipFill>
        <p:spPr>
          <a:xfrm>
            <a:off x="1447961" y="1030651"/>
            <a:ext cx="5059680" cy="1551082"/>
          </a:xfrm>
          <a:prstGeom prst="rect">
            <a:avLst/>
          </a:prstGeom>
        </p:spPr>
      </p:pic>
    </p:spTree>
    <p:extLst>
      <p:ext uri="{BB962C8B-B14F-4D97-AF65-F5344CB8AC3E}">
        <p14:creationId xmlns:p14="http://schemas.microsoft.com/office/powerpoint/2010/main" val="71264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math equations on a white background&#10;&#10;Description automatically generated">
            <a:extLst>
              <a:ext uri="{FF2B5EF4-FFF2-40B4-BE49-F238E27FC236}">
                <a16:creationId xmlns:a16="http://schemas.microsoft.com/office/drawing/2014/main" id="{A8A93F1C-7E42-EE3B-234E-B4D020590A6D}"/>
              </a:ext>
            </a:extLst>
          </p:cNvPr>
          <p:cNvPicPr>
            <a:picLocks noChangeAspect="1"/>
          </p:cNvPicPr>
          <p:nvPr/>
        </p:nvPicPr>
        <p:blipFill>
          <a:blip r:embed="rId3"/>
          <a:stretch>
            <a:fillRect/>
          </a:stretch>
        </p:blipFill>
        <p:spPr>
          <a:xfrm>
            <a:off x="1997319" y="1000023"/>
            <a:ext cx="4877637" cy="2004792"/>
          </a:xfrm>
          <a:prstGeom prst="rect">
            <a:avLst/>
          </a:prstGeom>
        </p:spPr>
      </p:pic>
      <p:sp>
        <p:nvSpPr>
          <p:cNvPr id="4" name="TextBox 3">
            <a:extLst>
              <a:ext uri="{FF2B5EF4-FFF2-40B4-BE49-F238E27FC236}">
                <a16:creationId xmlns:a16="http://schemas.microsoft.com/office/drawing/2014/main" id="{1C91D2C9-E4D8-FE5F-C65E-8DE318097A62}"/>
              </a:ext>
            </a:extLst>
          </p:cNvPr>
          <p:cNvSpPr txBox="1"/>
          <p:nvPr/>
        </p:nvSpPr>
        <p:spPr>
          <a:xfrm>
            <a:off x="1456642" y="3082568"/>
            <a:ext cx="6230715" cy="923330"/>
          </a:xfrm>
          <a:prstGeom prst="rect">
            <a:avLst/>
          </a:prstGeom>
          <a:noFill/>
        </p:spPr>
        <p:txBody>
          <a:bodyPr wrap="square">
            <a:spAutoFit/>
          </a:bodyPr>
          <a:lstStyle/>
          <a:p>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có</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thể</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thấy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rằng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này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thể</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hiện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sự</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kết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hợp</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lồi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của</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FCM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m = 2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HCM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phân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cứng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p:txBody>
      </p:sp>
    </p:spTree>
    <p:extLst>
      <p:ext uri="{BB962C8B-B14F-4D97-AF65-F5344CB8AC3E}">
        <p14:creationId xmlns:p14="http://schemas.microsoft.com/office/powerpoint/2010/main" val="168732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 Phân cụm dữ liệu</a:t>
            </a:r>
            <a:endParaRPr dirty="0"/>
          </a:p>
        </p:txBody>
      </p:sp>
      <p:sp>
        <p:nvSpPr>
          <p:cNvPr id="2279" name="Google Shape;2279;p40"/>
          <p:cNvSpPr txBox="1">
            <a:spLocks noGrp="1"/>
          </p:cNvSpPr>
          <p:nvPr>
            <p:ph type="subTitle" idx="1"/>
          </p:nvPr>
        </p:nvSpPr>
        <p:spPr>
          <a:xfrm>
            <a:off x="4926733" y="3047050"/>
            <a:ext cx="3166095" cy="200445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800" dirty="0"/>
              <a:t>L</a:t>
            </a:r>
            <a:r>
              <a:rPr lang="vi-VN" sz="1800" dirty="0"/>
              <a:t>à phương pháp cho phép mỗi đối tượng có thể thuộc một hoặc nhiều cụm dữ liệu và có sự mơ hồ hoặc mờ ranh giới giữa các cụm</a:t>
            </a:r>
            <a:r>
              <a:rPr lang="en-US" sz="1800" dirty="0"/>
              <a:t>.</a:t>
            </a:r>
          </a:p>
        </p:txBody>
      </p:sp>
      <p:sp>
        <p:nvSpPr>
          <p:cNvPr id="2280" name="Google Shape;2280;p40"/>
          <p:cNvSpPr txBox="1">
            <a:spLocks noGrp="1"/>
          </p:cNvSpPr>
          <p:nvPr>
            <p:ph type="subTitle" idx="2"/>
          </p:nvPr>
        </p:nvSpPr>
        <p:spPr>
          <a:xfrm>
            <a:off x="1603862" y="3047050"/>
            <a:ext cx="2613407" cy="1227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800" dirty="0" err="1">
                <a:effectLst/>
                <a:latin typeface="Varela Round" panose="00000500000000000000" pitchFamily="2" charset="-79"/>
                <a:ea typeface="Aptos" panose="020B0004020202020204" pitchFamily="34" charset="0"/>
                <a:cs typeface="Varela Round" panose="00000500000000000000" pitchFamily="2" charset="-79"/>
              </a:rPr>
              <a:t>Là</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phương</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pháp</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gán</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mỗi</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đối</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tượng</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vào</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một</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chỉ</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một</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xác</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định</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rõ</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ranh</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giới</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giữa</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các</a:t>
            </a:r>
            <a:r>
              <a:rPr lang="en-US" sz="1800" dirty="0">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effectLst/>
                <a:latin typeface="Varela Round" panose="00000500000000000000" pitchFamily="2" charset="-79"/>
                <a:ea typeface="Aptos" panose="020B0004020202020204" pitchFamily="34" charset="0"/>
                <a:cs typeface="Varela Round" panose="00000500000000000000" pitchFamily="2" charset="-79"/>
              </a:rPr>
              <a:t>.</a:t>
            </a:r>
            <a:endParaRPr sz="1800" dirty="0">
              <a:latin typeface="Varela Round" panose="00000500000000000000" pitchFamily="2" charset="-79"/>
              <a:cs typeface="Varela Round" panose="00000500000000000000" pitchFamily="2" charset="-79"/>
            </a:endParaRPr>
          </a:p>
        </p:txBody>
      </p:sp>
      <p:sp>
        <p:nvSpPr>
          <p:cNvPr id="2281" name="Google Shape;2281;p40"/>
          <p:cNvSpPr txBox="1">
            <a:spLocks noGrp="1"/>
          </p:cNvSpPr>
          <p:nvPr>
            <p:ph type="subTitle" idx="3"/>
          </p:nvPr>
        </p:nvSpPr>
        <p:spPr>
          <a:xfrm>
            <a:off x="1739976" y="2288708"/>
            <a:ext cx="2418071" cy="915256"/>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Phân cụm dữ liệu cứng</a:t>
            </a:r>
            <a:endParaRPr dirty="0"/>
          </a:p>
        </p:txBody>
      </p:sp>
      <p:sp>
        <p:nvSpPr>
          <p:cNvPr id="2282" name="Google Shape;2282;p40"/>
          <p:cNvSpPr txBox="1">
            <a:spLocks noGrp="1"/>
          </p:cNvSpPr>
          <p:nvPr>
            <p:ph type="subTitle" idx="4"/>
          </p:nvPr>
        </p:nvSpPr>
        <p:spPr>
          <a:xfrm>
            <a:off x="4969378" y="2673177"/>
            <a:ext cx="2640000" cy="5589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Phân cụm dữ liệu mềm</a:t>
            </a:r>
            <a:endParaRPr dirty="0"/>
          </a:p>
        </p:txBody>
      </p:sp>
      <p:sp>
        <p:nvSpPr>
          <p:cNvPr id="2283" name="Google Shape;2283;p40"/>
          <p:cNvSpPr/>
          <p:nvPr/>
        </p:nvSpPr>
        <p:spPr>
          <a:xfrm>
            <a:off x="7379997" y="5394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40"/>
          <p:cNvGrpSpPr/>
          <p:nvPr/>
        </p:nvGrpSpPr>
        <p:grpSpPr>
          <a:xfrm>
            <a:off x="5841350" y="1623620"/>
            <a:ext cx="803464" cy="760484"/>
            <a:chOff x="4335920" y="2470849"/>
            <a:chExt cx="538731" cy="509913"/>
          </a:xfrm>
        </p:grpSpPr>
        <p:sp>
          <p:nvSpPr>
            <p:cNvPr id="2287" name="Google Shape;2287;p40"/>
            <p:cNvSpPr/>
            <p:nvPr/>
          </p:nvSpPr>
          <p:spPr>
            <a:xfrm>
              <a:off x="4335920" y="2879834"/>
              <a:ext cx="100400" cy="98646"/>
            </a:xfrm>
            <a:custGeom>
              <a:avLst/>
              <a:gdLst/>
              <a:ahLst/>
              <a:cxnLst/>
              <a:rect l="l" t="t" r="r" b="b"/>
              <a:pathLst>
                <a:path w="3606" h="3543" extrusionOk="0">
                  <a:moveTo>
                    <a:pt x="198" y="1"/>
                  </a:moveTo>
                  <a:cubicBezTo>
                    <a:pt x="0" y="1018"/>
                    <a:pt x="21" y="2069"/>
                    <a:pt x="258" y="3080"/>
                  </a:cubicBezTo>
                  <a:cubicBezTo>
                    <a:pt x="289" y="3213"/>
                    <a:pt x="393" y="3317"/>
                    <a:pt x="526" y="3349"/>
                  </a:cubicBezTo>
                  <a:cubicBezTo>
                    <a:pt x="1078" y="3478"/>
                    <a:pt x="1643" y="3543"/>
                    <a:pt x="2207" y="3543"/>
                  </a:cubicBezTo>
                  <a:cubicBezTo>
                    <a:pt x="2676" y="3543"/>
                    <a:pt x="3144" y="3498"/>
                    <a:pt x="3606" y="3408"/>
                  </a:cubicBezTo>
                  <a:cubicBezTo>
                    <a:pt x="3009" y="2943"/>
                    <a:pt x="2391" y="2392"/>
                    <a:pt x="1803" y="1803"/>
                  </a:cubicBezTo>
                  <a:cubicBezTo>
                    <a:pt x="1214" y="1214"/>
                    <a:pt x="664" y="597"/>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0"/>
            <p:cNvSpPr/>
            <p:nvPr/>
          </p:nvSpPr>
          <p:spPr>
            <a:xfrm>
              <a:off x="4347168" y="2724610"/>
              <a:ext cx="244374" cy="244401"/>
            </a:xfrm>
            <a:custGeom>
              <a:avLst/>
              <a:gdLst/>
              <a:ahLst/>
              <a:cxnLst/>
              <a:rect l="l" t="t" r="r" b="b"/>
              <a:pathLst>
                <a:path w="8777" h="8778" extrusionOk="0">
                  <a:moveTo>
                    <a:pt x="4770" y="1"/>
                  </a:moveTo>
                  <a:cubicBezTo>
                    <a:pt x="3683" y="343"/>
                    <a:pt x="2662" y="945"/>
                    <a:pt x="1801" y="1805"/>
                  </a:cubicBezTo>
                  <a:cubicBezTo>
                    <a:pt x="943" y="2663"/>
                    <a:pt x="343" y="3683"/>
                    <a:pt x="0" y="4766"/>
                  </a:cubicBezTo>
                  <a:cubicBezTo>
                    <a:pt x="509" y="5465"/>
                    <a:pt x="1151" y="6210"/>
                    <a:pt x="1860" y="6917"/>
                  </a:cubicBezTo>
                  <a:cubicBezTo>
                    <a:pt x="2567" y="7626"/>
                    <a:pt x="3314" y="8270"/>
                    <a:pt x="4011" y="8777"/>
                  </a:cubicBezTo>
                  <a:cubicBezTo>
                    <a:pt x="5094" y="8436"/>
                    <a:pt x="6114" y="7835"/>
                    <a:pt x="6973" y="6976"/>
                  </a:cubicBezTo>
                  <a:cubicBezTo>
                    <a:pt x="7834" y="6115"/>
                    <a:pt x="8434" y="5093"/>
                    <a:pt x="8777" y="4007"/>
                  </a:cubicBezTo>
                  <a:cubicBezTo>
                    <a:pt x="8264" y="3310"/>
                    <a:pt x="7622" y="2568"/>
                    <a:pt x="6915" y="1862"/>
                  </a:cubicBezTo>
                  <a:cubicBezTo>
                    <a:pt x="6209" y="1156"/>
                    <a:pt x="5468" y="514"/>
                    <a:pt x="4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0"/>
            <p:cNvSpPr/>
            <p:nvPr/>
          </p:nvSpPr>
          <p:spPr>
            <a:xfrm>
              <a:off x="4502922" y="2715227"/>
              <a:ext cx="99760" cy="98006"/>
            </a:xfrm>
            <a:custGeom>
              <a:avLst/>
              <a:gdLst/>
              <a:ahLst/>
              <a:cxnLst/>
              <a:rect l="l" t="t" r="r" b="b"/>
              <a:pathLst>
                <a:path w="3583" h="3520" extrusionOk="0">
                  <a:moveTo>
                    <a:pt x="1379" y="0"/>
                  </a:moveTo>
                  <a:cubicBezTo>
                    <a:pt x="917" y="0"/>
                    <a:pt x="456" y="44"/>
                    <a:pt x="1" y="130"/>
                  </a:cubicBezTo>
                  <a:cubicBezTo>
                    <a:pt x="594" y="598"/>
                    <a:pt x="1207" y="1145"/>
                    <a:pt x="1791" y="1729"/>
                  </a:cubicBezTo>
                  <a:cubicBezTo>
                    <a:pt x="2375" y="2314"/>
                    <a:pt x="2923" y="2926"/>
                    <a:pt x="3390" y="3520"/>
                  </a:cubicBezTo>
                  <a:cubicBezTo>
                    <a:pt x="3583" y="2509"/>
                    <a:pt x="3562" y="1466"/>
                    <a:pt x="3325" y="462"/>
                  </a:cubicBezTo>
                  <a:cubicBezTo>
                    <a:pt x="3295" y="330"/>
                    <a:pt x="3190" y="226"/>
                    <a:pt x="3058" y="195"/>
                  </a:cubicBezTo>
                  <a:cubicBezTo>
                    <a:pt x="2506" y="65"/>
                    <a:pt x="1943" y="0"/>
                    <a:pt x="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0"/>
            <p:cNvSpPr/>
            <p:nvPr/>
          </p:nvSpPr>
          <p:spPr>
            <a:xfrm>
              <a:off x="4467339" y="2717204"/>
              <a:ext cx="131611" cy="131611"/>
            </a:xfrm>
            <a:custGeom>
              <a:avLst/>
              <a:gdLst/>
              <a:ahLst/>
              <a:cxnLst/>
              <a:rect l="l" t="t" r="r" b="b"/>
              <a:pathLst>
                <a:path w="4727" h="4727" extrusionOk="0">
                  <a:moveTo>
                    <a:pt x="1636" y="1"/>
                  </a:moveTo>
                  <a:cubicBezTo>
                    <a:pt x="1080" y="79"/>
                    <a:pt x="530" y="220"/>
                    <a:pt x="0" y="427"/>
                  </a:cubicBezTo>
                  <a:cubicBezTo>
                    <a:pt x="95" y="480"/>
                    <a:pt x="198" y="542"/>
                    <a:pt x="309" y="613"/>
                  </a:cubicBezTo>
                  <a:cubicBezTo>
                    <a:pt x="957" y="1029"/>
                    <a:pt x="1697" y="1640"/>
                    <a:pt x="2392" y="2335"/>
                  </a:cubicBezTo>
                  <a:cubicBezTo>
                    <a:pt x="3087" y="3030"/>
                    <a:pt x="3698" y="3771"/>
                    <a:pt x="4114" y="4418"/>
                  </a:cubicBezTo>
                  <a:cubicBezTo>
                    <a:pt x="4185" y="4529"/>
                    <a:pt x="4247" y="4632"/>
                    <a:pt x="4301" y="4727"/>
                  </a:cubicBezTo>
                  <a:cubicBezTo>
                    <a:pt x="4507" y="4198"/>
                    <a:pt x="4648" y="3648"/>
                    <a:pt x="4726" y="3091"/>
                  </a:cubicBezTo>
                  <a:cubicBezTo>
                    <a:pt x="4322" y="2551"/>
                    <a:pt x="3830" y="1989"/>
                    <a:pt x="3285" y="1442"/>
                  </a:cubicBezTo>
                  <a:cubicBezTo>
                    <a:pt x="2738" y="897"/>
                    <a:pt x="2176" y="406"/>
                    <a:pt x="1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0"/>
            <p:cNvSpPr/>
            <p:nvPr/>
          </p:nvSpPr>
          <p:spPr>
            <a:xfrm>
              <a:off x="4566292" y="2774198"/>
              <a:ext cx="32659" cy="74618"/>
            </a:xfrm>
            <a:custGeom>
              <a:avLst/>
              <a:gdLst/>
              <a:ahLst/>
              <a:cxnLst/>
              <a:rect l="l" t="t" r="r" b="b"/>
              <a:pathLst>
                <a:path w="1173" h="2680" extrusionOk="0">
                  <a:moveTo>
                    <a:pt x="307" y="0"/>
                  </a:moveTo>
                  <a:cubicBezTo>
                    <a:pt x="267" y="538"/>
                    <a:pt x="165" y="1072"/>
                    <a:pt x="0" y="1591"/>
                  </a:cubicBezTo>
                  <a:cubicBezTo>
                    <a:pt x="211" y="1859"/>
                    <a:pt x="400" y="2123"/>
                    <a:pt x="560" y="2371"/>
                  </a:cubicBezTo>
                  <a:cubicBezTo>
                    <a:pt x="631" y="2482"/>
                    <a:pt x="693" y="2585"/>
                    <a:pt x="747" y="2680"/>
                  </a:cubicBezTo>
                  <a:cubicBezTo>
                    <a:pt x="953" y="2151"/>
                    <a:pt x="1094" y="1601"/>
                    <a:pt x="1172" y="1044"/>
                  </a:cubicBezTo>
                  <a:cubicBezTo>
                    <a:pt x="916" y="703"/>
                    <a:pt x="625" y="35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0"/>
            <p:cNvSpPr/>
            <p:nvPr/>
          </p:nvSpPr>
          <p:spPr>
            <a:xfrm>
              <a:off x="4339651" y="2844892"/>
              <a:ext cx="131611" cy="131611"/>
            </a:xfrm>
            <a:custGeom>
              <a:avLst/>
              <a:gdLst/>
              <a:ahLst/>
              <a:cxnLst/>
              <a:rect l="l" t="t" r="r" b="b"/>
              <a:pathLst>
                <a:path w="4727" h="4727" extrusionOk="0">
                  <a:moveTo>
                    <a:pt x="427" y="1"/>
                  </a:moveTo>
                  <a:cubicBezTo>
                    <a:pt x="221" y="530"/>
                    <a:pt x="79" y="1079"/>
                    <a:pt x="0" y="1635"/>
                  </a:cubicBezTo>
                  <a:cubicBezTo>
                    <a:pt x="407" y="2175"/>
                    <a:pt x="898" y="2739"/>
                    <a:pt x="1443" y="3284"/>
                  </a:cubicBezTo>
                  <a:cubicBezTo>
                    <a:pt x="1988" y="3829"/>
                    <a:pt x="2552" y="4321"/>
                    <a:pt x="3092" y="4727"/>
                  </a:cubicBezTo>
                  <a:cubicBezTo>
                    <a:pt x="3648" y="4649"/>
                    <a:pt x="4197" y="4507"/>
                    <a:pt x="4727" y="4301"/>
                  </a:cubicBezTo>
                  <a:cubicBezTo>
                    <a:pt x="4633" y="4248"/>
                    <a:pt x="4529" y="4185"/>
                    <a:pt x="4418" y="4113"/>
                  </a:cubicBezTo>
                  <a:cubicBezTo>
                    <a:pt x="3770" y="3699"/>
                    <a:pt x="3031" y="3088"/>
                    <a:pt x="2336" y="2391"/>
                  </a:cubicBezTo>
                  <a:cubicBezTo>
                    <a:pt x="1641" y="1696"/>
                    <a:pt x="1029" y="957"/>
                    <a:pt x="614" y="309"/>
                  </a:cubicBezTo>
                  <a:cubicBezTo>
                    <a:pt x="542" y="198"/>
                    <a:pt x="481" y="96"/>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0"/>
            <p:cNvSpPr/>
            <p:nvPr/>
          </p:nvSpPr>
          <p:spPr>
            <a:xfrm>
              <a:off x="4426966" y="2805299"/>
              <a:ext cx="84669" cy="83138"/>
            </a:xfrm>
            <a:custGeom>
              <a:avLst/>
              <a:gdLst/>
              <a:ahLst/>
              <a:cxnLst/>
              <a:rect l="l" t="t" r="r" b="b"/>
              <a:pathLst>
                <a:path w="3041" h="2986" extrusionOk="0">
                  <a:moveTo>
                    <a:pt x="2725" y="1"/>
                  </a:moveTo>
                  <a:cubicBezTo>
                    <a:pt x="2652" y="1"/>
                    <a:pt x="2579" y="29"/>
                    <a:pt x="2522" y="85"/>
                  </a:cubicBezTo>
                  <a:lnTo>
                    <a:pt x="114" y="2494"/>
                  </a:lnTo>
                  <a:cubicBezTo>
                    <a:pt x="0" y="2606"/>
                    <a:pt x="0" y="2788"/>
                    <a:pt x="114" y="2901"/>
                  </a:cubicBezTo>
                  <a:cubicBezTo>
                    <a:pt x="170" y="2957"/>
                    <a:pt x="243" y="2985"/>
                    <a:pt x="316" y="2985"/>
                  </a:cubicBezTo>
                  <a:cubicBezTo>
                    <a:pt x="390" y="2985"/>
                    <a:pt x="464" y="2957"/>
                    <a:pt x="520" y="2901"/>
                  </a:cubicBezTo>
                  <a:lnTo>
                    <a:pt x="2929" y="492"/>
                  </a:lnTo>
                  <a:cubicBezTo>
                    <a:pt x="3041" y="379"/>
                    <a:pt x="3041" y="197"/>
                    <a:pt x="2929" y="85"/>
                  </a:cubicBezTo>
                  <a:cubicBezTo>
                    <a:pt x="2872" y="29"/>
                    <a:pt x="2799"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0"/>
            <p:cNvSpPr/>
            <p:nvPr/>
          </p:nvSpPr>
          <p:spPr>
            <a:xfrm>
              <a:off x="4466559" y="2803712"/>
              <a:ext cx="46887" cy="44882"/>
            </a:xfrm>
            <a:custGeom>
              <a:avLst/>
              <a:gdLst/>
              <a:ahLst/>
              <a:cxnLst/>
              <a:rect l="l" t="t" r="r" b="b"/>
              <a:pathLst>
                <a:path w="1684" h="1612" extrusionOk="0">
                  <a:moveTo>
                    <a:pt x="325" y="1"/>
                  </a:moveTo>
                  <a:cubicBezTo>
                    <a:pt x="241" y="1"/>
                    <a:pt x="157" y="37"/>
                    <a:pt x="100" y="108"/>
                  </a:cubicBezTo>
                  <a:cubicBezTo>
                    <a:pt x="0" y="231"/>
                    <a:pt x="20" y="413"/>
                    <a:pt x="143" y="513"/>
                  </a:cubicBezTo>
                  <a:cubicBezTo>
                    <a:pt x="295" y="635"/>
                    <a:pt x="480" y="804"/>
                    <a:pt x="663" y="986"/>
                  </a:cubicBezTo>
                  <a:cubicBezTo>
                    <a:pt x="845" y="1170"/>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0"/>
            <p:cNvSpPr/>
            <p:nvPr/>
          </p:nvSpPr>
          <p:spPr>
            <a:xfrm>
              <a:off x="4445538" y="2824733"/>
              <a:ext cx="46887" cy="44882"/>
            </a:xfrm>
            <a:custGeom>
              <a:avLst/>
              <a:gdLst/>
              <a:ahLst/>
              <a:cxnLst/>
              <a:rect l="l" t="t" r="r" b="b"/>
              <a:pathLst>
                <a:path w="1684" h="1612" extrusionOk="0">
                  <a:moveTo>
                    <a:pt x="325" y="1"/>
                  </a:moveTo>
                  <a:cubicBezTo>
                    <a:pt x="241" y="1"/>
                    <a:pt x="157" y="37"/>
                    <a:pt x="100" y="108"/>
                  </a:cubicBezTo>
                  <a:cubicBezTo>
                    <a:pt x="0" y="231"/>
                    <a:pt x="20" y="412"/>
                    <a:pt x="143" y="513"/>
                  </a:cubicBezTo>
                  <a:cubicBezTo>
                    <a:pt x="294" y="634"/>
                    <a:pt x="480" y="803"/>
                    <a:pt x="663" y="986"/>
                  </a:cubicBezTo>
                  <a:cubicBezTo>
                    <a:pt x="846" y="1169"/>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0"/>
            <p:cNvSpPr/>
            <p:nvPr/>
          </p:nvSpPr>
          <p:spPr>
            <a:xfrm>
              <a:off x="4424516" y="2845755"/>
              <a:ext cx="46887" cy="44882"/>
            </a:xfrm>
            <a:custGeom>
              <a:avLst/>
              <a:gdLst/>
              <a:ahLst/>
              <a:cxnLst/>
              <a:rect l="l" t="t" r="r" b="b"/>
              <a:pathLst>
                <a:path w="1684" h="1612" extrusionOk="0">
                  <a:moveTo>
                    <a:pt x="325" y="1"/>
                  </a:moveTo>
                  <a:cubicBezTo>
                    <a:pt x="241" y="1"/>
                    <a:pt x="157" y="37"/>
                    <a:pt x="100" y="108"/>
                  </a:cubicBezTo>
                  <a:cubicBezTo>
                    <a:pt x="0" y="231"/>
                    <a:pt x="20" y="412"/>
                    <a:pt x="143" y="512"/>
                  </a:cubicBezTo>
                  <a:cubicBezTo>
                    <a:pt x="296" y="634"/>
                    <a:pt x="480" y="803"/>
                    <a:pt x="663" y="986"/>
                  </a:cubicBezTo>
                  <a:cubicBezTo>
                    <a:pt x="846" y="1169"/>
                    <a:pt x="1014" y="1354"/>
                    <a:pt x="1137" y="1505"/>
                  </a:cubicBezTo>
                  <a:cubicBezTo>
                    <a:pt x="1193" y="1575"/>
                    <a:pt x="1276" y="1611"/>
                    <a:pt x="1360" y="1611"/>
                  </a:cubicBezTo>
                  <a:cubicBezTo>
                    <a:pt x="1424" y="1611"/>
                    <a:pt x="1488"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0"/>
            <p:cNvSpPr/>
            <p:nvPr/>
          </p:nvSpPr>
          <p:spPr>
            <a:xfrm>
              <a:off x="4498105" y="2478924"/>
              <a:ext cx="314370" cy="301618"/>
            </a:xfrm>
            <a:custGeom>
              <a:avLst/>
              <a:gdLst/>
              <a:ahLst/>
              <a:cxnLst/>
              <a:rect l="l" t="t" r="r" b="b"/>
              <a:pathLst>
                <a:path w="11291" h="10833" extrusionOk="0">
                  <a:moveTo>
                    <a:pt x="4894" y="0"/>
                  </a:moveTo>
                  <a:cubicBezTo>
                    <a:pt x="4176" y="0"/>
                    <a:pt x="3470" y="175"/>
                    <a:pt x="2831" y="543"/>
                  </a:cubicBezTo>
                  <a:cubicBezTo>
                    <a:pt x="572" y="1848"/>
                    <a:pt x="0" y="5088"/>
                    <a:pt x="1553" y="7778"/>
                  </a:cubicBezTo>
                  <a:cubicBezTo>
                    <a:pt x="2667" y="9708"/>
                    <a:pt x="4573" y="10832"/>
                    <a:pt x="6395" y="10832"/>
                  </a:cubicBezTo>
                  <a:cubicBezTo>
                    <a:pt x="7114" y="10832"/>
                    <a:pt x="7819" y="10657"/>
                    <a:pt x="8459" y="10288"/>
                  </a:cubicBezTo>
                  <a:cubicBezTo>
                    <a:pt x="10717" y="8985"/>
                    <a:pt x="11291" y="5745"/>
                    <a:pt x="9737" y="3053"/>
                  </a:cubicBezTo>
                  <a:cubicBezTo>
                    <a:pt x="8622" y="1124"/>
                    <a:pt x="6717" y="0"/>
                    <a:pt x="4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0"/>
            <p:cNvSpPr/>
            <p:nvPr/>
          </p:nvSpPr>
          <p:spPr>
            <a:xfrm>
              <a:off x="4489028" y="2470849"/>
              <a:ext cx="319437" cy="375540"/>
            </a:xfrm>
            <a:custGeom>
              <a:avLst/>
              <a:gdLst/>
              <a:ahLst/>
              <a:cxnLst/>
              <a:rect l="l" t="t" r="r" b="b"/>
              <a:pathLst>
                <a:path w="11473" h="13488" extrusionOk="0">
                  <a:moveTo>
                    <a:pt x="5221" y="576"/>
                  </a:moveTo>
                  <a:cubicBezTo>
                    <a:pt x="5729" y="576"/>
                    <a:pt x="6254" y="671"/>
                    <a:pt x="6777" y="860"/>
                  </a:cubicBezTo>
                  <a:cubicBezTo>
                    <a:pt x="8017" y="1311"/>
                    <a:pt x="9096" y="2245"/>
                    <a:pt x="9814" y="3487"/>
                  </a:cubicBezTo>
                  <a:cubicBezTo>
                    <a:pt x="11286" y="6038"/>
                    <a:pt x="10759" y="9106"/>
                    <a:pt x="8641" y="10330"/>
                  </a:cubicBezTo>
                  <a:cubicBezTo>
                    <a:pt x="8048" y="10672"/>
                    <a:pt x="7392" y="10834"/>
                    <a:pt x="6723" y="10834"/>
                  </a:cubicBezTo>
                  <a:cubicBezTo>
                    <a:pt x="5001" y="10834"/>
                    <a:pt x="3189" y="9761"/>
                    <a:pt x="2129" y="7924"/>
                  </a:cubicBezTo>
                  <a:cubicBezTo>
                    <a:pt x="657" y="5375"/>
                    <a:pt x="1183" y="2305"/>
                    <a:pt x="3302" y="1082"/>
                  </a:cubicBezTo>
                  <a:cubicBezTo>
                    <a:pt x="3885" y="746"/>
                    <a:pt x="4539" y="576"/>
                    <a:pt x="5221" y="576"/>
                  </a:cubicBezTo>
                  <a:close/>
                  <a:moveTo>
                    <a:pt x="5220" y="0"/>
                  </a:moveTo>
                  <a:cubicBezTo>
                    <a:pt x="4438" y="0"/>
                    <a:pt x="3687" y="196"/>
                    <a:pt x="3014" y="585"/>
                  </a:cubicBezTo>
                  <a:cubicBezTo>
                    <a:pt x="620" y="1966"/>
                    <a:pt x="1" y="5389"/>
                    <a:pt x="1630" y="8212"/>
                  </a:cubicBezTo>
                  <a:cubicBezTo>
                    <a:pt x="2660" y="9995"/>
                    <a:pt x="4345" y="11120"/>
                    <a:pt x="6049" y="11359"/>
                  </a:cubicBezTo>
                  <a:cubicBezTo>
                    <a:pt x="7273" y="11747"/>
                    <a:pt x="8380" y="12449"/>
                    <a:pt x="9252" y="13394"/>
                  </a:cubicBezTo>
                  <a:cubicBezTo>
                    <a:pt x="9308" y="13455"/>
                    <a:pt x="9386" y="13487"/>
                    <a:pt x="9463" y="13487"/>
                  </a:cubicBezTo>
                  <a:cubicBezTo>
                    <a:pt x="9532" y="13487"/>
                    <a:pt x="9603" y="13462"/>
                    <a:pt x="9658" y="13410"/>
                  </a:cubicBezTo>
                  <a:cubicBezTo>
                    <a:pt x="9775" y="13303"/>
                    <a:pt x="9782" y="13121"/>
                    <a:pt x="9675" y="13004"/>
                  </a:cubicBezTo>
                  <a:cubicBezTo>
                    <a:pt x="9049" y="12326"/>
                    <a:pt x="8311" y="11765"/>
                    <a:pt x="7499" y="11342"/>
                  </a:cubicBezTo>
                  <a:cubicBezTo>
                    <a:pt x="7995" y="11258"/>
                    <a:pt x="8477" y="11088"/>
                    <a:pt x="8929" y="10828"/>
                  </a:cubicBezTo>
                  <a:cubicBezTo>
                    <a:pt x="9379" y="10569"/>
                    <a:pt x="9765" y="10236"/>
                    <a:pt x="10087" y="9849"/>
                  </a:cubicBezTo>
                  <a:lnTo>
                    <a:pt x="10087" y="9849"/>
                  </a:lnTo>
                  <a:cubicBezTo>
                    <a:pt x="10048" y="10764"/>
                    <a:pt x="10165" y="11683"/>
                    <a:pt x="10440" y="12563"/>
                  </a:cubicBezTo>
                  <a:cubicBezTo>
                    <a:pt x="10477" y="12685"/>
                    <a:pt x="10592" y="12764"/>
                    <a:pt x="10714" y="12764"/>
                  </a:cubicBezTo>
                  <a:cubicBezTo>
                    <a:pt x="10742" y="12764"/>
                    <a:pt x="10771" y="12760"/>
                    <a:pt x="10799" y="12752"/>
                  </a:cubicBezTo>
                  <a:cubicBezTo>
                    <a:pt x="10952" y="12704"/>
                    <a:pt x="11036" y="12543"/>
                    <a:pt x="10988" y="12391"/>
                  </a:cubicBezTo>
                  <a:cubicBezTo>
                    <a:pt x="10607" y="11165"/>
                    <a:pt x="10552" y="9855"/>
                    <a:pt x="10827" y="8601"/>
                  </a:cubicBezTo>
                  <a:cubicBezTo>
                    <a:pt x="11473" y="7006"/>
                    <a:pt x="11341" y="4984"/>
                    <a:pt x="10312" y="3201"/>
                  </a:cubicBezTo>
                  <a:cubicBezTo>
                    <a:pt x="9526" y="1840"/>
                    <a:pt x="8341" y="818"/>
                    <a:pt x="6973" y="320"/>
                  </a:cubicBezTo>
                  <a:cubicBezTo>
                    <a:pt x="6386" y="106"/>
                    <a:pt x="5795" y="0"/>
                    <a:pt x="5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0"/>
            <p:cNvSpPr/>
            <p:nvPr/>
          </p:nvSpPr>
          <p:spPr>
            <a:xfrm>
              <a:off x="4745852" y="2815712"/>
              <a:ext cx="128799" cy="165050"/>
            </a:xfrm>
            <a:custGeom>
              <a:avLst/>
              <a:gdLst/>
              <a:ahLst/>
              <a:cxnLst/>
              <a:rect l="l" t="t" r="r" b="b"/>
              <a:pathLst>
                <a:path w="4626" h="5928" extrusionOk="0">
                  <a:moveTo>
                    <a:pt x="1645" y="1"/>
                  </a:moveTo>
                  <a:cubicBezTo>
                    <a:pt x="1594" y="1"/>
                    <a:pt x="1542" y="14"/>
                    <a:pt x="1495" y="41"/>
                  </a:cubicBezTo>
                  <a:lnTo>
                    <a:pt x="194" y="793"/>
                  </a:lnTo>
                  <a:cubicBezTo>
                    <a:pt x="51" y="876"/>
                    <a:pt x="1" y="1058"/>
                    <a:pt x="84" y="1201"/>
                  </a:cubicBezTo>
                  <a:lnTo>
                    <a:pt x="2668" y="5677"/>
                  </a:lnTo>
                  <a:cubicBezTo>
                    <a:pt x="2761" y="5838"/>
                    <a:pt x="2929" y="5927"/>
                    <a:pt x="3101" y="5927"/>
                  </a:cubicBezTo>
                  <a:cubicBezTo>
                    <a:pt x="3186" y="5927"/>
                    <a:pt x="3272" y="5906"/>
                    <a:pt x="3350" y="5860"/>
                  </a:cubicBezTo>
                  <a:lnTo>
                    <a:pt x="4306" y="5309"/>
                  </a:lnTo>
                  <a:cubicBezTo>
                    <a:pt x="4544" y="5171"/>
                    <a:pt x="4626" y="4866"/>
                    <a:pt x="4488" y="4627"/>
                  </a:cubicBezTo>
                  <a:lnTo>
                    <a:pt x="1904" y="151"/>
                  </a:lnTo>
                  <a:cubicBezTo>
                    <a:pt x="1849" y="55"/>
                    <a:pt x="1748"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0"/>
            <p:cNvSpPr/>
            <p:nvPr/>
          </p:nvSpPr>
          <p:spPr>
            <a:xfrm>
              <a:off x="4762140" y="2844056"/>
              <a:ext cx="66711" cy="57049"/>
            </a:xfrm>
            <a:custGeom>
              <a:avLst/>
              <a:gdLst/>
              <a:ahLst/>
              <a:cxnLst/>
              <a:rect l="l" t="t" r="r" b="b"/>
              <a:pathLst>
                <a:path w="2396" h="2049" extrusionOk="0">
                  <a:moveTo>
                    <a:pt x="1819" y="0"/>
                  </a:moveTo>
                  <a:lnTo>
                    <a:pt x="0" y="1050"/>
                  </a:lnTo>
                  <a:lnTo>
                    <a:pt x="576" y="2048"/>
                  </a:lnTo>
                  <a:lnTo>
                    <a:pt x="2395" y="997"/>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0"/>
            <p:cNvSpPr/>
            <p:nvPr/>
          </p:nvSpPr>
          <p:spPr>
            <a:xfrm>
              <a:off x="4544074" y="2609424"/>
              <a:ext cx="84057" cy="129885"/>
            </a:xfrm>
            <a:custGeom>
              <a:avLst/>
              <a:gdLst/>
              <a:ahLst/>
              <a:cxnLst/>
              <a:rect l="l" t="t" r="r" b="b"/>
              <a:pathLst>
                <a:path w="3019" h="4665" extrusionOk="0">
                  <a:moveTo>
                    <a:pt x="328" y="0"/>
                  </a:moveTo>
                  <a:cubicBezTo>
                    <a:pt x="279" y="0"/>
                    <a:pt x="230" y="13"/>
                    <a:pt x="185" y="39"/>
                  </a:cubicBezTo>
                  <a:cubicBezTo>
                    <a:pt x="48" y="118"/>
                    <a:pt x="1" y="295"/>
                    <a:pt x="80" y="431"/>
                  </a:cubicBezTo>
                  <a:lnTo>
                    <a:pt x="2440" y="4521"/>
                  </a:lnTo>
                  <a:cubicBezTo>
                    <a:pt x="2494" y="4612"/>
                    <a:pt x="2590" y="4665"/>
                    <a:pt x="2690" y="4665"/>
                  </a:cubicBezTo>
                  <a:cubicBezTo>
                    <a:pt x="2739" y="4665"/>
                    <a:pt x="2788" y="4651"/>
                    <a:pt x="2834" y="4626"/>
                  </a:cubicBezTo>
                  <a:cubicBezTo>
                    <a:pt x="2971" y="4546"/>
                    <a:pt x="3018" y="4371"/>
                    <a:pt x="2939" y="4233"/>
                  </a:cubicBezTo>
                  <a:lnTo>
                    <a:pt x="578" y="145"/>
                  </a:lnTo>
                  <a:cubicBezTo>
                    <a:pt x="524" y="52"/>
                    <a:pt x="42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0"/>
            <p:cNvSpPr/>
            <p:nvPr/>
          </p:nvSpPr>
          <p:spPr>
            <a:xfrm>
              <a:off x="4548417" y="2551204"/>
              <a:ext cx="128911" cy="207510"/>
            </a:xfrm>
            <a:custGeom>
              <a:avLst/>
              <a:gdLst/>
              <a:ahLst/>
              <a:cxnLst/>
              <a:rect l="l" t="t" r="r" b="b"/>
              <a:pathLst>
                <a:path w="4630" h="7453" extrusionOk="0">
                  <a:moveTo>
                    <a:pt x="330" y="0"/>
                  </a:moveTo>
                  <a:cubicBezTo>
                    <a:pt x="281" y="0"/>
                    <a:pt x="232" y="13"/>
                    <a:pt x="186" y="39"/>
                  </a:cubicBezTo>
                  <a:cubicBezTo>
                    <a:pt x="48" y="118"/>
                    <a:pt x="1" y="294"/>
                    <a:pt x="81" y="432"/>
                  </a:cubicBezTo>
                  <a:lnTo>
                    <a:pt x="4051" y="7308"/>
                  </a:lnTo>
                  <a:cubicBezTo>
                    <a:pt x="4105" y="7401"/>
                    <a:pt x="4201" y="7452"/>
                    <a:pt x="4300" y="7452"/>
                  </a:cubicBezTo>
                  <a:cubicBezTo>
                    <a:pt x="4349" y="7452"/>
                    <a:pt x="4399" y="7440"/>
                    <a:pt x="4444" y="7414"/>
                  </a:cubicBezTo>
                  <a:cubicBezTo>
                    <a:pt x="4582" y="7335"/>
                    <a:pt x="4629" y="7158"/>
                    <a:pt x="4549" y="7022"/>
                  </a:cubicBezTo>
                  <a:lnTo>
                    <a:pt x="579" y="144"/>
                  </a:lnTo>
                  <a:cubicBezTo>
                    <a:pt x="526" y="52"/>
                    <a:pt x="43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0"/>
            <p:cNvSpPr/>
            <p:nvPr/>
          </p:nvSpPr>
          <p:spPr>
            <a:xfrm>
              <a:off x="4570330" y="2523361"/>
              <a:ext cx="141050" cy="228615"/>
            </a:xfrm>
            <a:custGeom>
              <a:avLst/>
              <a:gdLst/>
              <a:ahLst/>
              <a:cxnLst/>
              <a:rect l="l" t="t" r="r" b="b"/>
              <a:pathLst>
                <a:path w="5066" h="8211" extrusionOk="0">
                  <a:moveTo>
                    <a:pt x="330" y="0"/>
                  </a:moveTo>
                  <a:cubicBezTo>
                    <a:pt x="281" y="0"/>
                    <a:pt x="231" y="13"/>
                    <a:pt x="186" y="39"/>
                  </a:cubicBezTo>
                  <a:cubicBezTo>
                    <a:pt x="48" y="118"/>
                    <a:pt x="1" y="294"/>
                    <a:pt x="81" y="432"/>
                  </a:cubicBezTo>
                  <a:lnTo>
                    <a:pt x="4489" y="8067"/>
                  </a:lnTo>
                  <a:cubicBezTo>
                    <a:pt x="4541" y="8158"/>
                    <a:pt x="4639" y="8211"/>
                    <a:pt x="4738" y="8211"/>
                  </a:cubicBezTo>
                  <a:cubicBezTo>
                    <a:pt x="4786" y="8211"/>
                    <a:pt x="4836" y="8197"/>
                    <a:pt x="4882" y="8172"/>
                  </a:cubicBezTo>
                  <a:cubicBezTo>
                    <a:pt x="5019" y="8092"/>
                    <a:pt x="5066" y="7917"/>
                    <a:pt x="4986" y="7779"/>
                  </a:cubicBezTo>
                  <a:lnTo>
                    <a:pt x="579" y="144"/>
                  </a:lnTo>
                  <a:cubicBezTo>
                    <a:pt x="526" y="52"/>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0"/>
            <p:cNvSpPr/>
            <p:nvPr/>
          </p:nvSpPr>
          <p:spPr>
            <a:xfrm>
              <a:off x="4598813" y="2506906"/>
              <a:ext cx="141050" cy="228615"/>
            </a:xfrm>
            <a:custGeom>
              <a:avLst/>
              <a:gdLst/>
              <a:ahLst/>
              <a:cxnLst/>
              <a:rect l="l" t="t" r="r" b="b"/>
              <a:pathLst>
                <a:path w="5066" h="8211" extrusionOk="0">
                  <a:moveTo>
                    <a:pt x="329" y="0"/>
                  </a:moveTo>
                  <a:cubicBezTo>
                    <a:pt x="281" y="0"/>
                    <a:pt x="231" y="12"/>
                    <a:pt x="186" y="38"/>
                  </a:cubicBezTo>
                  <a:cubicBezTo>
                    <a:pt x="48" y="118"/>
                    <a:pt x="1" y="295"/>
                    <a:pt x="80" y="431"/>
                  </a:cubicBezTo>
                  <a:lnTo>
                    <a:pt x="4489" y="8066"/>
                  </a:lnTo>
                  <a:cubicBezTo>
                    <a:pt x="4542" y="8159"/>
                    <a:pt x="4638" y="8210"/>
                    <a:pt x="4738" y="8210"/>
                  </a:cubicBezTo>
                  <a:cubicBezTo>
                    <a:pt x="4787" y="8210"/>
                    <a:pt x="4835" y="8198"/>
                    <a:pt x="4882" y="8172"/>
                  </a:cubicBezTo>
                  <a:cubicBezTo>
                    <a:pt x="5018" y="8092"/>
                    <a:pt x="5066" y="7916"/>
                    <a:pt x="4987" y="7778"/>
                  </a:cubicBezTo>
                  <a:lnTo>
                    <a:pt x="579" y="145"/>
                  </a:lnTo>
                  <a:cubicBezTo>
                    <a:pt x="526" y="52"/>
                    <a:pt x="429"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0"/>
            <p:cNvSpPr/>
            <p:nvPr/>
          </p:nvSpPr>
          <p:spPr>
            <a:xfrm>
              <a:off x="4633895" y="2501866"/>
              <a:ext cx="128883" cy="207482"/>
            </a:xfrm>
            <a:custGeom>
              <a:avLst/>
              <a:gdLst/>
              <a:ahLst/>
              <a:cxnLst/>
              <a:rect l="l" t="t" r="r" b="b"/>
              <a:pathLst>
                <a:path w="4629" h="7452" extrusionOk="0">
                  <a:moveTo>
                    <a:pt x="329" y="0"/>
                  </a:moveTo>
                  <a:cubicBezTo>
                    <a:pt x="280" y="0"/>
                    <a:pt x="230" y="13"/>
                    <a:pt x="185" y="39"/>
                  </a:cubicBezTo>
                  <a:cubicBezTo>
                    <a:pt x="48" y="118"/>
                    <a:pt x="1" y="294"/>
                    <a:pt x="80" y="432"/>
                  </a:cubicBezTo>
                  <a:lnTo>
                    <a:pt x="4050" y="7308"/>
                  </a:lnTo>
                  <a:cubicBezTo>
                    <a:pt x="4104" y="7401"/>
                    <a:pt x="4200" y="7452"/>
                    <a:pt x="4300" y="7452"/>
                  </a:cubicBezTo>
                  <a:cubicBezTo>
                    <a:pt x="4349" y="7452"/>
                    <a:pt x="4399" y="7440"/>
                    <a:pt x="4444" y="7414"/>
                  </a:cubicBezTo>
                  <a:cubicBezTo>
                    <a:pt x="4580" y="7335"/>
                    <a:pt x="4628" y="7158"/>
                    <a:pt x="4549" y="7021"/>
                  </a:cubicBezTo>
                  <a:lnTo>
                    <a:pt x="579" y="144"/>
                  </a:lnTo>
                  <a:cubicBezTo>
                    <a:pt x="525" y="52"/>
                    <a:pt x="428"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0"/>
            <p:cNvSpPr/>
            <p:nvPr/>
          </p:nvSpPr>
          <p:spPr>
            <a:xfrm>
              <a:off x="4686490" y="2527204"/>
              <a:ext cx="79657" cy="122256"/>
            </a:xfrm>
            <a:custGeom>
              <a:avLst/>
              <a:gdLst/>
              <a:ahLst/>
              <a:cxnLst/>
              <a:rect l="l" t="t" r="r" b="b"/>
              <a:pathLst>
                <a:path w="2861" h="4391" extrusionOk="0">
                  <a:moveTo>
                    <a:pt x="330" y="0"/>
                  </a:moveTo>
                  <a:cubicBezTo>
                    <a:pt x="281" y="0"/>
                    <a:pt x="231" y="13"/>
                    <a:pt x="186" y="39"/>
                  </a:cubicBezTo>
                  <a:cubicBezTo>
                    <a:pt x="49" y="118"/>
                    <a:pt x="1" y="294"/>
                    <a:pt x="80" y="432"/>
                  </a:cubicBezTo>
                  <a:lnTo>
                    <a:pt x="2283" y="4247"/>
                  </a:lnTo>
                  <a:cubicBezTo>
                    <a:pt x="2337" y="4338"/>
                    <a:pt x="2433" y="4390"/>
                    <a:pt x="2532" y="4390"/>
                  </a:cubicBezTo>
                  <a:cubicBezTo>
                    <a:pt x="2582" y="4390"/>
                    <a:pt x="2630" y="4377"/>
                    <a:pt x="2676" y="4351"/>
                  </a:cubicBezTo>
                  <a:cubicBezTo>
                    <a:pt x="2813" y="4272"/>
                    <a:pt x="2861" y="4097"/>
                    <a:pt x="2782" y="3959"/>
                  </a:cubicBezTo>
                  <a:lnTo>
                    <a:pt x="579" y="144"/>
                  </a:lnTo>
                  <a:cubicBezTo>
                    <a:pt x="526" y="51"/>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0"/>
            <p:cNvSpPr/>
            <p:nvPr/>
          </p:nvSpPr>
          <p:spPr>
            <a:xfrm>
              <a:off x="4551062" y="2519714"/>
              <a:ext cx="126850" cy="78711"/>
            </a:xfrm>
            <a:custGeom>
              <a:avLst/>
              <a:gdLst/>
              <a:ahLst/>
              <a:cxnLst/>
              <a:rect l="l" t="t" r="r" b="b"/>
              <a:pathLst>
                <a:path w="4556" h="2827" extrusionOk="0">
                  <a:moveTo>
                    <a:pt x="4227" y="1"/>
                  </a:moveTo>
                  <a:cubicBezTo>
                    <a:pt x="4178" y="1"/>
                    <a:pt x="4129" y="13"/>
                    <a:pt x="4083" y="39"/>
                  </a:cubicBezTo>
                  <a:lnTo>
                    <a:pt x="185" y="2290"/>
                  </a:lnTo>
                  <a:cubicBezTo>
                    <a:pt x="47" y="2369"/>
                    <a:pt x="1" y="2545"/>
                    <a:pt x="80" y="2682"/>
                  </a:cubicBezTo>
                  <a:cubicBezTo>
                    <a:pt x="133" y="2775"/>
                    <a:pt x="230" y="2826"/>
                    <a:pt x="329" y="2826"/>
                  </a:cubicBezTo>
                  <a:cubicBezTo>
                    <a:pt x="378" y="2826"/>
                    <a:pt x="428" y="2814"/>
                    <a:pt x="473" y="2787"/>
                  </a:cubicBezTo>
                  <a:lnTo>
                    <a:pt x="4371" y="537"/>
                  </a:lnTo>
                  <a:cubicBezTo>
                    <a:pt x="4509" y="458"/>
                    <a:pt x="4555" y="282"/>
                    <a:pt x="4476" y="144"/>
                  </a:cubicBezTo>
                  <a:cubicBezTo>
                    <a:pt x="4423" y="52"/>
                    <a:pt x="4326" y="1"/>
                    <a:pt x="4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0"/>
            <p:cNvSpPr/>
            <p:nvPr/>
          </p:nvSpPr>
          <p:spPr>
            <a:xfrm>
              <a:off x="4539675" y="2532132"/>
              <a:ext cx="182508" cy="110841"/>
            </a:xfrm>
            <a:custGeom>
              <a:avLst/>
              <a:gdLst/>
              <a:ahLst/>
              <a:cxnLst/>
              <a:rect l="l" t="t" r="r" b="b"/>
              <a:pathLst>
                <a:path w="6555" h="3981" extrusionOk="0">
                  <a:moveTo>
                    <a:pt x="6227" y="1"/>
                  </a:moveTo>
                  <a:cubicBezTo>
                    <a:pt x="6178" y="1"/>
                    <a:pt x="6128" y="13"/>
                    <a:pt x="6083" y="40"/>
                  </a:cubicBezTo>
                  <a:lnTo>
                    <a:pt x="186" y="3444"/>
                  </a:lnTo>
                  <a:cubicBezTo>
                    <a:pt x="48" y="3523"/>
                    <a:pt x="0" y="3699"/>
                    <a:pt x="81" y="3837"/>
                  </a:cubicBezTo>
                  <a:cubicBezTo>
                    <a:pt x="133" y="3929"/>
                    <a:pt x="231" y="3981"/>
                    <a:pt x="329" y="3981"/>
                  </a:cubicBezTo>
                  <a:cubicBezTo>
                    <a:pt x="378" y="3981"/>
                    <a:pt x="428" y="3968"/>
                    <a:pt x="473" y="3941"/>
                  </a:cubicBezTo>
                  <a:lnTo>
                    <a:pt x="6370" y="537"/>
                  </a:lnTo>
                  <a:cubicBezTo>
                    <a:pt x="6507" y="458"/>
                    <a:pt x="6555" y="283"/>
                    <a:pt x="6475" y="145"/>
                  </a:cubicBezTo>
                  <a:cubicBezTo>
                    <a:pt x="6422" y="52"/>
                    <a:pt x="6326" y="1"/>
                    <a:pt x="6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0"/>
            <p:cNvSpPr/>
            <p:nvPr/>
          </p:nvSpPr>
          <p:spPr>
            <a:xfrm>
              <a:off x="4549865" y="2556995"/>
              <a:ext cx="195065" cy="118108"/>
            </a:xfrm>
            <a:custGeom>
              <a:avLst/>
              <a:gdLst/>
              <a:ahLst/>
              <a:cxnLst/>
              <a:rect l="l" t="t" r="r" b="b"/>
              <a:pathLst>
                <a:path w="7006" h="4242" extrusionOk="0">
                  <a:moveTo>
                    <a:pt x="6677" y="0"/>
                  </a:moveTo>
                  <a:cubicBezTo>
                    <a:pt x="6628" y="0"/>
                    <a:pt x="6578" y="13"/>
                    <a:pt x="6533" y="40"/>
                  </a:cubicBezTo>
                  <a:lnTo>
                    <a:pt x="184" y="3705"/>
                  </a:lnTo>
                  <a:cubicBezTo>
                    <a:pt x="46" y="3784"/>
                    <a:pt x="0" y="3960"/>
                    <a:pt x="79" y="4097"/>
                  </a:cubicBezTo>
                  <a:cubicBezTo>
                    <a:pt x="133" y="4189"/>
                    <a:pt x="229" y="4241"/>
                    <a:pt x="328" y="4241"/>
                  </a:cubicBezTo>
                  <a:cubicBezTo>
                    <a:pt x="377" y="4241"/>
                    <a:pt x="427" y="4229"/>
                    <a:pt x="472" y="4202"/>
                  </a:cubicBezTo>
                  <a:lnTo>
                    <a:pt x="6820" y="537"/>
                  </a:lnTo>
                  <a:cubicBezTo>
                    <a:pt x="6958" y="458"/>
                    <a:pt x="7006" y="282"/>
                    <a:pt x="6925" y="145"/>
                  </a:cubicBezTo>
                  <a:cubicBezTo>
                    <a:pt x="6872"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0"/>
            <p:cNvSpPr/>
            <p:nvPr/>
          </p:nvSpPr>
          <p:spPr>
            <a:xfrm>
              <a:off x="4566292" y="2585479"/>
              <a:ext cx="195092" cy="118108"/>
            </a:xfrm>
            <a:custGeom>
              <a:avLst/>
              <a:gdLst/>
              <a:ahLst/>
              <a:cxnLst/>
              <a:rect l="l" t="t" r="r" b="b"/>
              <a:pathLst>
                <a:path w="7007" h="4242" extrusionOk="0">
                  <a:moveTo>
                    <a:pt x="6677" y="0"/>
                  </a:moveTo>
                  <a:cubicBezTo>
                    <a:pt x="6628" y="0"/>
                    <a:pt x="6579" y="13"/>
                    <a:pt x="6534" y="39"/>
                  </a:cubicBezTo>
                  <a:lnTo>
                    <a:pt x="185" y="3705"/>
                  </a:lnTo>
                  <a:cubicBezTo>
                    <a:pt x="48" y="3784"/>
                    <a:pt x="0" y="3960"/>
                    <a:pt x="80" y="4098"/>
                  </a:cubicBezTo>
                  <a:cubicBezTo>
                    <a:pt x="133" y="4189"/>
                    <a:pt x="230" y="4242"/>
                    <a:pt x="330" y="4242"/>
                  </a:cubicBezTo>
                  <a:cubicBezTo>
                    <a:pt x="378" y="4242"/>
                    <a:pt x="427" y="4228"/>
                    <a:pt x="472" y="4203"/>
                  </a:cubicBezTo>
                  <a:lnTo>
                    <a:pt x="6821" y="538"/>
                  </a:lnTo>
                  <a:cubicBezTo>
                    <a:pt x="6958" y="458"/>
                    <a:pt x="7006" y="281"/>
                    <a:pt x="6927" y="145"/>
                  </a:cubicBezTo>
                  <a:cubicBezTo>
                    <a:pt x="6873"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0"/>
            <p:cNvSpPr/>
            <p:nvPr/>
          </p:nvSpPr>
          <p:spPr>
            <a:xfrm>
              <a:off x="4589012" y="2617610"/>
              <a:ext cx="182508" cy="110841"/>
            </a:xfrm>
            <a:custGeom>
              <a:avLst/>
              <a:gdLst/>
              <a:ahLst/>
              <a:cxnLst/>
              <a:rect l="l" t="t" r="r" b="b"/>
              <a:pathLst>
                <a:path w="6555" h="3981" extrusionOk="0">
                  <a:moveTo>
                    <a:pt x="6226" y="0"/>
                  </a:moveTo>
                  <a:cubicBezTo>
                    <a:pt x="6177" y="0"/>
                    <a:pt x="6128" y="12"/>
                    <a:pt x="6083" y="38"/>
                  </a:cubicBezTo>
                  <a:lnTo>
                    <a:pt x="186" y="3444"/>
                  </a:lnTo>
                  <a:cubicBezTo>
                    <a:pt x="48" y="3523"/>
                    <a:pt x="0" y="3699"/>
                    <a:pt x="81" y="3836"/>
                  </a:cubicBezTo>
                  <a:cubicBezTo>
                    <a:pt x="133" y="3928"/>
                    <a:pt x="230" y="3980"/>
                    <a:pt x="330" y="3980"/>
                  </a:cubicBezTo>
                  <a:cubicBezTo>
                    <a:pt x="378" y="3980"/>
                    <a:pt x="428" y="3967"/>
                    <a:pt x="474" y="3941"/>
                  </a:cubicBezTo>
                  <a:lnTo>
                    <a:pt x="6371" y="537"/>
                  </a:lnTo>
                  <a:cubicBezTo>
                    <a:pt x="6507" y="457"/>
                    <a:pt x="6555" y="281"/>
                    <a:pt x="6475" y="143"/>
                  </a:cubicBezTo>
                  <a:cubicBezTo>
                    <a:pt x="6422" y="52"/>
                    <a:pt x="6326"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0"/>
            <p:cNvSpPr/>
            <p:nvPr/>
          </p:nvSpPr>
          <p:spPr>
            <a:xfrm>
              <a:off x="4646118" y="2662158"/>
              <a:ext cx="114043" cy="71277"/>
            </a:xfrm>
            <a:custGeom>
              <a:avLst/>
              <a:gdLst/>
              <a:ahLst/>
              <a:cxnLst/>
              <a:rect l="l" t="t" r="r" b="b"/>
              <a:pathLst>
                <a:path w="4096" h="2560" extrusionOk="0">
                  <a:moveTo>
                    <a:pt x="3766" y="0"/>
                  </a:moveTo>
                  <a:cubicBezTo>
                    <a:pt x="3718" y="0"/>
                    <a:pt x="3668" y="13"/>
                    <a:pt x="3623" y="39"/>
                  </a:cubicBezTo>
                  <a:lnTo>
                    <a:pt x="185" y="2023"/>
                  </a:lnTo>
                  <a:cubicBezTo>
                    <a:pt x="48" y="2102"/>
                    <a:pt x="1" y="2279"/>
                    <a:pt x="80" y="2416"/>
                  </a:cubicBezTo>
                  <a:cubicBezTo>
                    <a:pt x="134" y="2508"/>
                    <a:pt x="230" y="2560"/>
                    <a:pt x="329" y="2560"/>
                  </a:cubicBezTo>
                  <a:cubicBezTo>
                    <a:pt x="379" y="2560"/>
                    <a:pt x="428" y="2547"/>
                    <a:pt x="473" y="2522"/>
                  </a:cubicBezTo>
                  <a:lnTo>
                    <a:pt x="3911" y="536"/>
                  </a:lnTo>
                  <a:cubicBezTo>
                    <a:pt x="4048" y="457"/>
                    <a:pt x="4095" y="281"/>
                    <a:pt x="4016" y="144"/>
                  </a:cubicBezTo>
                  <a:cubicBezTo>
                    <a:pt x="3963" y="52"/>
                    <a:pt x="386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0"/>
            <p:cNvSpPr/>
            <p:nvPr/>
          </p:nvSpPr>
          <p:spPr>
            <a:xfrm>
              <a:off x="4524194" y="2733297"/>
              <a:ext cx="245153" cy="245181"/>
            </a:xfrm>
            <a:custGeom>
              <a:avLst/>
              <a:gdLst/>
              <a:ahLst/>
              <a:cxnLst/>
              <a:rect l="l" t="t" r="r" b="b"/>
              <a:pathLst>
                <a:path w="8805" h="8806" extrusionOk="0">
                  <a:moveTo>
                    <a:pt x="4402" y="1"/>
                  </a:moveTo>
                  <a:cubicBezTo>
                    <a:pt x="1971" y="1"/>
                    <a:pt x="0" y="1972"/>
                    <a:pt x="0" y="4404"/>
                  </a:cubicBezTo>
                  <a:cubicBezTo>
                    <a:pt x="0" y="6835"/>
                    <a:pt x="1971" y="8806"/>
                    <a:pt x="4402" y="8806"/>
                  </a:cubicBezTo>
                  <a:cubicBezTo>
                    <a:pt x="6834" y="8806"/>
                    <a:pt x="8805" y="6835"/>
                    <a:pt x="8805" y="4404"/>
                  </a:cubicBezTo>
                  <a:cubicBezTo>
                    <a:pt x="8805" y="1972"/>
                    <a:pt x="6834" y="1"/>
                    <a:pt x="4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0"/>
            <p:cNvSpPr/>
            <p:nvPr/>
          </p:nvSpPr>
          <p:spPr>
            <a:xfrm>
              <a:off x="4524138" y="2733297"/>
              <a:ext cx="242898" cy="245181"/>
            </a:xfrm>
            <a:custGeom>
              <a:avLst/>
              <a:gdLst/>
              <a:ahLst/>
              <a:cxnLst/>
              <a:rect l="l" t="t" r="r" b="b"/>
              <a:pathLst>
                <a:path w="8724" h="8806" extrusionOk="0">
                  <a:moveTo>
                    <a:pt x="4404" y="1"/>
                  </a:moveTo>
                  <a:cubicBezTo>
                    <a:pt x="4271" y="1"/>
                    <a:pt x="4140" y="7"/>
                    <a:pt x="4011" y="19"/>
                  </a:cubicBezTo>
                  <a:cubicBezTo>
                    <a:pt x="3820" y="260"/>
                    <a:pt x="3512" y="696"/>
                    <a:pt x="3230" y="1318"/>
                  </a:cubicBezTo>
                  <a:cubicBezTo>
                    <a:pt x="2834" y="2193"/>
                    <a:pt x="2413" y="3617"/>
                    <a:pt x="2629" y="5472"/>
                  </a:cubicBezTo>
                  <a:cubicBezTo>
                    <a:pt x="2277" y="5397"/>
                    <a:pt x="1939" y="5289"/>
                    <a:pt x="1622" y="5152"/>
                  </a:cubicBezTo>
                  <a:cubicBezTo>
                    <a:pt x="1753" y="3699"/>
                    <a:pt x="862" y="2705"/>
                    <a:pt x="573" y="2424"/>
                  </a:cubicBezTo>
                  <a:cubicBezTo>
                    <a:pt x="556" y="2409"/>
                    <a:pt x="530" y="2390"/>
                    <a:pt x="498" y="2371"/>
                  </a:cubicBezTo>
                  <a:cubicBezTo>
                    <a:pt x="406" y="2549"/>
                    <a:pt x="325" y="2733"/>
                    <a:pt x="257" y="2923"/>
                  </a:cubicBezTo>
                  <a:cubicBezTo>
                    <a:pt x="529" y="3214"/>
                    <a:pt x="1059" y="3905"/>
                    <a:pt x="1059" y="4865"/>
                  </a:cubicBezTo>
                  <a:cubicBezTo>
                    <a:pt x="744" y="4677"/>
                    <a:pt x="456" y="4455"/>
                    <a:pt x="204" y="4204"/>
                  </a:cubicBezTo>
                  <a:cubicBezTo>
                    <a:pt x="172" y="4171"/>
                    <a:pt x="102" y="4103"/>
                    <a:pt x="18" y="4025"/>
                  </a:cubicBezTo>
                  <a:cubicBezTo>
                    <a:pt x="7" y="4149"/>
                    <a:pt x="1" y="4276"/>
                    <a:pt x="1" y="4404"/>
                  </a:cubicBezTo>
                  <a:cubicBezTo>
                    <a:pt x="1" y="4544"/>
                    <a:pt x="8" y="4682"/>
                    <a:pt x="22" y="4820"/>
                  </a:cubicBezTo>
                  <a:cubicBezTo>
                    <a:pt x="309" y="5073"/>
                    <a:pt x="633" y="5294"/>
                    <a:pt x="981" y="5481"/>
                  </a:cubicBezTo>
                  <a:cubicBezTo>
                    <a:pt x="889" y="5809"/>
                    <a:pt x="703" y="6081"/>
                    <a:pt x="426" y="6292"/>
                  </a:cubicBezTo>
                  <a:lnTo>
                    <a:pt x="708" y="6797"/>
                  </a:lnTo>
                  <a:cubicBezTo>
                    <a:pt x="718" y="6791"/>
                    <a:pt x="724" y="6787"/>
                    <a:pt x="729" y="6785"/>
                  </a:cubicBezTo>
                  <a:cubicBezTo>
                    <a:pt x="1108" y="6509"/>
                    <a:pt x="1369" y="6154"/>
                    <a:pt x="1508" y="5727"/>
                  </a:cubicBezTo>
                  <a:cubicBezTo>
                    <a:pt x="1891" y="5883"/>
                    <a:pt x="2299" y="6002"/>
                    <a:pt x="2721" y="6077"/>
                  </a:cubicBezTo>
                  <a:cubicBezTo>
                    <a:pt x="3005" y="7555"/>
                    <a:pt x="3613" y="8401"/>
                    <a:pt x="3966" y="8785"/>
                  </a:cubicBezTo>
                  <a:cubicBezTo>
                    <a:pt x="4110" y="8798"/>
                    <a:pt x="4256" y="8806"/>
                    <a:pt x="4404" y="8806"/>
                  </a:cubicBezTo>
                  <a:cubicBezTo>
                    <a:pt x="4557" y="8806"/>
                    <a:pt x="4710" y="8798"/>
                    <a:pt x="4859" y="8782"/>
                  </a:cubicBezTo>
                  <a:cubicBezTo>
                    <a:pt x="4737" y="8691"/>
                    <a:pt x="4624" y="8613"/>
                    <a:pt x="4578" y="8577"/>
                  </a:cubicBezTo>
                  <a:cubicBezTo>
                    <a:pt x="4568" y="8570"/>
                    <a:pt x="3709" y="7885"/>
                    <a:pt x="3326" y="6155"/>
                  </a:cubicBezTo>
                  <a:lnTo>
                    <a:pt x="3326" y="6155"/>
                  </a:lnTo>
                  <a:cubicBezTo>
                    <a:pt x="3506" y="6171"/>
                    <a:pt x="3690" y="6178"/>
                    <a:pt x="3876" y="6178"/>
                  </a:cubicBezTo>
                  <a:cubicBezTo>
                    <a:pt x="4265" y="6178"/>
                    <a:pt x="4648" y="6144"/>
                    <a:pt x="5018" y="6078"/>
                  </a:cubicBezTo>
                  <a:cubicBezTo>
                    <a:pt x="5362" y="6475"/>
                    <a:pt x="5858" y="6610"/>
                    <a:pt x="6376" y="6610"/>
                  </a:cubicBezTo>
                  <a:cubicBezTo>
                    <a:pt x="7181" y="6610"/>
                    <a:pt x="8042" y="6283"/>
                    <a:pt x="8469" y="6096"/>
                  </a:cubicBezTo>
                  <a:lnTo>
                    <a:pt x="8697" y="5382"/>
                  </a:lnTo>
                  <a:lnTo>
                    <a:pt x="8697" y="5382"/>
                  </a:lnTo>
                  <a:cubicBezTo>
                    <a:pt x="8601" y="5408"/>
                    <a:pt x="8519" y="5436"/>
                    <a:pt x="8477" y="5456"/>
                  </a:cubicBezTo>
                  <a:cubicBezTo>
                    <a:pt x="8461" y="5465"/>
                    <a:pt x="7310" y="6038"/>
                    <a:pt x="6375" y="6038"/>
                  </a:cubicBezTo>
                  <a:cubicBezTo>
                    <a:pt x="6138" y="6038"/>
                    <a:pt x="5915" y="6001"/>
                    <a:pt x="5728" y="5909"/>
                  </a:cubicBezTo>
                  <a:cubicBezTo>
                    <a:pt x="6181" y="5772"/>
                    <a:pt x="6610" y="5583"/>
                    <a:pt x="7005" y="5345"/>
                  </a:cubicBezTo>
                  <a:cubicBezTo>
                    <a:pt x="7771" y="4886"/>
                    <a:pt x="8370" y="4258"/>
                    <a:pt x="8724" y="3550"/>
                  </a:cubicBezTo>
                  <a:cubicBezTo>
                    <a:pt x="8663" y="3243"/>
                    <a:pt x="8571" y="2948"/>
                    <a:pt x="8451" y="2667"/>
                  </a:cubicBezTo>
                  <a:cubicBezTo>
                    <a:pt x="8396" y="2815"/>
                    <a:pt x="8352" y="2954"/>
                    <a:pt x="8336" y="3000"/>
                  </a:cubicBezTo>
                  <a:cubicBezTo>
                    <a:pt x="7899" y="4170"/>
                    <a:pt x="6730" y="5069"/>
                    <a:pt x="5287" y="5431"/>
                  </a:cubicBezTo>
                  <a:cubicBezTo>
                    <a:pt x="5209" y="5242"/>
                    <a:pt x="5194" y="5036"/>
                    <a:pt x="5243" y="4808"/>
                  </a:cubicBezTo>
                  <a:cubicBezTo>
                    <a:pt x="5362" y="4244"/>
                    <a:pt x="5862" y="3557"/>
                    <a:pt x="6688" y="2822"/>
                  </a:cubicBezTo>
                  <a:cubicBezTo>
                    <a:pt x="7331" y="2250"/>
                    <a:pt x="7947" y="1851"/>
                    <a:pt x="7957" y="1845"/>
                  </a:cubicBezTo>
                  <a:cubicBezTo>
                    <a:pt x="7963" y="1841"/>
                    <a:pt x="7970" y="1837"/>
                    <a:pt x="7977" y="1832"/>
                  </a:cubicBezTo>
                  <a:cubicBezTo>
                    <a:pt x="7864" y="1674"/>
                    <a:pt x="7741" y="1526"/>
                    <a:pt x="7608" y="1385"/>
                  </a:cubicBezTo>
                  <a:cubicBezTo>
                    <a:pt x="7276" y="1605"/>
                    <a:pt x="5007" y="3146"/>
                    <a:pt x="4681" y="4688"/>
                  </a:cubicBezTo>
                  <a:cubicBezTo>
                    <a:pt x="4616" y="4991"/>
                    <a:pt x="4628" y="5277"/>
                    <a:pt x="4715" y="5543"/>
                  </a:cubicBezTo>
                  <a:cubicBezTo>
                    <a:pt x="4442" y="5582"/>
                    <a:pt x="4161" y="5604"/>
                    <a:pt x="3876" y="5604"/>
                  </a:cubicBezTo>
                  <a:cubicBezTo>
                    <a:pt x="3654" y="5604"/>
                    <a:pt x="3435" y="5592"/>
                    <a:pt x="3221" y="5569"/>
                  </a:cubicBezTo>
                  <a:cubicBezTo>
                    <a:pt x="3218" y="5550"/>
                    <a:pt x="3216" y="5533"/>
                    <a:pt x="3213" y="5516"/>
                  </a:cubicBezTo>
                  <a:cubicBezTo>
                    <a:pt x="2985" y="3750"/>
                    <a:pt x="3376" y="2401"/>
                    <a:pt x="3744" y="1580"/>
                  </a:cubicBezTo>
                  <a:cubicBezTo>
                    <a:pt x="4142" y="693"/>
                    <a:pt x="4601" y="212"/>
                    <a:pt x="4610" y="202"/>
                  </a:cubicBezTo>
                  <a:cubicBezTo>
                    <a:pt x="4638" y="173"/>
                    <a:pt x="4711" y="106"/>
                    <a:pt x="4800" y="19"/>
                  </a:cubicBezTo>
                  <a:cubicBezTo>
                    <a:pt x="4670" y="7"/>
                    <a:pt x="4538" y="1"/>
                    <a:pt x="4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40"/>
          <p:cNvGrpSpPr/>
          <p:nvPr/>
        </p:nvGrpSpPr>
        <p:grpSpPr>
          <a:xfrm>
            <a:off x="2520559" y="1623620"/>
            <a:ext cx="760693" cy="798315"/>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336;p41">
            <a:extLst>
              <a:ext uri="{FF2B5EF4-FFF2-40B4-BE49-F238E27FC236}">
                <a16:creationId xmlns:a16="http://schemas.microsoft.com/office/drawing/2014/main" id="{3B412A79-069D-5389-6045-E8A4AB391ADA}"/>
              </a:ext>
            </a:extLst>
          </p:cNvPr>
          <p:cNvSpPr txBox="1">
            <a:spLocks/>
          </p:cNvSpPr>
          <p:nvPr/>
        </p:nvSpPr>
        <p:spPr>
          <a:xfrm>
            <a:off x="486855" y="1036443"/>
            <a:ext cx="5474515" cy="67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0" indent="0"/>
            <a:r>
              <a:rPr lang="vi-VN" sz="2000" dirty="0"/>
              <a:t>Phân cụm dữ liệu được chia làm hai loại</a:t>
            </a:r>
            <a:r>
              <a:rPr lang="en-US" sz="2000"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math equations and formulas&#10;&#10;Description automatically generated with medium confidence">
            <a:extLst>
              <a:ext uri="{FF2B5EF4-FFF2-40B4-BE49-F238E27FC236}">
                <a16:creationId xmlns:a16="http://schemas.microsoft.com/office/drawing/2014/main" id="{EAC72DB4-BE9F-63D6-0EEC-510D585633B3}"/>
              </a:ext>
            </a:extLst>
          </p:cNvPr>
          <p:cNvPicPr>
            <a:picLocks noChangeAspect="1"/>
          </p:cNvPicPr>
          <p:nvPr/>
        </p:nvPicPr>
        <p:blipFill>
          <a:blip r:embed="rId3"/>
          <a:stretch>
            <a:fillRect/>
          </a:stretch>
        </p:blipFill>
        <p:spPr>
          <a:xfrm>
            <a:off x="1646737" y="989166"/>
            <a:ext cx="5943600" cy="1687195"/>
          </a:xfrm>
          <a:prstGeom prst="rect">
            <a:avLst/>
          </a:prstGeom>
        </p:spPr>
      </p:pic>
      <p:pic>
        <p:nvPicPr>
          <p:cNvPr id="4" name="Picture 3" descr="A mathematical equation with numbers and symbols&#10;&#10;Description automatically generated">
            <a:extLst>
              <a:ext uri="{FF2B5EF4-FFF2-40B4-BE49-F238E27FC236}">
                <a16:creationId xmlns:a16="http://schemas.microsoft.com/office/drawing/2014/main" id="{47A5A723-558B-0F5F-63C4-8DB2EB091948}"/>
              </a:ext>
            </a:extLst>
          </p:cNvPr>
          <p:cNvPicPr>
            <a:picLocks noChangeAspect="1"/>
          </p:cNvPicPr>
          <p:nvPr/>
        </p:nvPicPr>
        <p:blipFill>
          <a:blip r:embed="rId4"/>
          <a:stretch>
            <a:fillRect/>
          </a:stretch>
        </p:blipFill>
        <p:spPr>
          <a:xfrm>
            <a:off x="1646737" y="3498804"/>
            <a:ext cx="1784035" cy="861677"/>
          </a:xfrm>
          <a:prstGeom prst="rect">
            <a:avLst/>
          </a:prstGeom>
        </p:spPr>
      </p:pic>
      <p:sp>
        <p:nvSpPr>
          <p:cNvPr id="5" name="Google Shape;2716;p51">
            <a:extLst>
              <a:ext uri="{FF2B5EF4-FFF2-40B4-BE49-F238E27FC236}">
                <a16:creationId xmlns:a16="http://schemas.microsoft.com/office/drawing/2014/main" id="{5F4D7AC3-9BEF-86BF-DEF9-342FE2C595F2}"/>
              </a:ext>
            </a:extLst>
          </p:cNvPr>
          <p:cNvSpPr txBox="1">
            <a:spLocks/>
          </p:cNvSpPr>
          <p:nvPr/>
        </p:nvSpPr>
        <p:spPr>
          <a:xfrm>
            <a:off x="1296027" y="594404"/>
            <a:ext cx="5972727"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0" indent="0"/>
            <a:r>
              <a:rPr lang="en-US" sz="2000" dirty="0" err="1"/>
              <a:t>Hàm</a:t>
            </a:r>
            <a:r>
              <a:rPr lang="en-US" sz="2000" dirty="0"/>
              <a:t> </a:t>
            </a:r>
            <a:r>
              <a:rPr lang="en-US" sz="2000" dirty="0" err="1"/>
              <a:t>chuyển</a:t>
            </a:r>
            <a:r>
              <a:rPr lang="en-US" sz="2000" dirty="0"/>
              <a:t> </a:t>
            </a:r>
            <a:r>
              <a:rPr lang="en-US" sz="2000" dirty="0" err="1"/>
              <a:t>đổi</a:t>
            </a:r>
            <a:r>
              <a:rPr lang="en-US" sz="2000" dirty="0"/>
              <a:t> </a:t>
            </a:r>
            <a:r>
              <a:rPr lang="en-US" sz="2000" dirty="0" err="1"/>
              <a:t>lũy</a:t>
            </a:r>
            <a:r>
              <a:rPr lang="en-US" sz="2000" dirty="0"/>
              <a:t> </a:t>
            </a:r>
            <a:r>
              <a:rPr lang="en-US" sz="2000" dirty="0" err="1"/>
              <a:t>thừa</a:t>
            </a:r>
            <a:endParaRPr lang="en-US" sz="2000" dirty="0"/>
          </a:p>
        </p:txBody>
      </p:sp>
      <p:sp>
        <p:nvSpPr>
          <p:cNvPr id="6" name="TextBox 5">
            <a:extLst>
              <a:ext uri="{FF2B5EF4-FFF2-40B4-BE49-F238E27FC236}">
                <a16:creationId xmlns:a16="http://schemas.microsoft.com/office/drawing/2014/main" id="{1F62FD32-9072-3919-560B-AAD51A3DFA57}"/>
              </a:ext>
            </a:extLst>
          </p:cNvPr>
          <p:cNvSpPr txBox="1"/>
          <p:nvPr/>
        </p:nvSpPr>
        <p:spPr>
          <a:xfrm>
            <a:off x="1583281" y="2764417"/>
            <a:ext cx="6012457" cy="646331"/>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Khi tính giá trị VP (12) cho hàm chuyển đổi (13) chúng ta được:</a:t>
            </a:r>
          </a:p>
        </p:txBody>
      </p:sp>
    </p:spTree>
    <p:extLst>
      <p:ext uri="{BB962C8B-B14F-4D97-AF65-F5344CB8AC3E}">
        <p14:creationId xmlns:p14="http://schemas.microsoft.com/office/powerpoint/2010/main" val="16694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16;p51">
            <a:extLst>
              <a:ext uri="{FF2B5EF4-FFF2-40B4-BE49-F238E27FC236}">
                <a16:creationId xmlns:a16="http://schemas.microsoft.com/office/drawing/2014/main" id="{5F4D7AC3-9BEF-86BF-DEF9-342FE2C595F2}"/>
              </a:ext>
            </a:extLst>
          </p:cNvPr>
          <p:cNvSpPr txBox="1">
            <a:spLocks/>
          </p:cNvSpPr>
          <p:nvPr/>
        </p:nvSpPr>
        <p:spPr>
          <a:xfrm>
            <a:off x="1296027" y="594404"/>
            <a:ext cx="5972727"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0" indent="0"/>
            <a:r>
              <a:rPr lang="en-US" sz="2000" dirty="0" err="1"/>
              <a:t>Hàm</a:t>
            </a:r>
            <a:r>
              <a:rPr lang="en-US" sz="2000" dirty="0"/>
              <a:t> </a:t>
            </a:r>
            <a:r>
              <a:rPr lang="en-US" sz="2000" dirty="0" err="1"/>
              <a:t>chuyển</a:t>
            </a:r>
            <a:r>
              <a:rPr lang="en-US" sz="2000" dirty="0"/>
              <a:t> </a:t>
            </a:r>
            <a:r>
              <a:rPr lang="en-US" sz="2000" dirty="0" err="1"/>
              <a:t>đổi</a:t>
            </a:r>
            <a:r>
              <a:rPr lang="en-US" sz="2000" dirty="0"/>
              <a:t> </a:t>
            </a:r>
            <a:r>
              <a:rPr lang="en-US" sz="2000" dirty="0" err="1"/>
              <a:t>tuyến</a:t>
            </a:r>
            <a:r>
              <a:rPr lang="en-US" sz="2000" dirty="0"/>
              <a:t> </a:t>
            </a:r>
            <a:r>
              <a:rPr lang="en-US" sz="2000" dirty="0" err="1"/>
              <a:t>tính</a:t>
            </a:r>
            <a:r>
              <a:rPr lang="en-US" sz="2000" dirty="0"/>
              <a:t> </a:t>
            </a:r>
            <a:r>
              <a:rPr lang="en-US" sz="2000" dirty="0" err="1"/>
              <a:t>từng</a:t>
            </a:r>
            <a:r>
              <a:rPr lang="en-US" sz="2000" dirty="0"/>
              <a:t> </a:t>
            </a:r>
            <a:r>
              <a:rPr lang="en-US" sz="2000" dirty="0" err="1"/>
              <a:t>phần</a:t>
            </a:r>
            <a:r>
              <a:rPr lang="en-US" sz="2000" dirty="0"/>
              <a:t>:</a:t>
            </a:r>
          </a:p>
        </p:txBody>
      </p:sp>
      <p:pic>
        <p:nvPicPr>
          <p:cNvPr id="2" name="Picture 1" descr="A graph of a function&#10;&#10;Description automatically generated">
            <a:extLst>
              <a:ext uri="{FF2B5EF4-FFF2-40B4-BE49-F238E27FC236}">
                <a16:creationId xmlns:a16="http://schemas.microsoft.com/office/drawing/2014/main" id="{32BE964C-E8D2-B3E5-93B6-1B2264F6D733}"/>
              </a:ext>
            </a:extLst>
          </p:cNvPr>
          <p:cNvPicPr>
            <a:picLocks noChangeAspect="1"/>
          </p:cNvPicPr>
          <p:nvPr/>
        </p:nvPicPr>
        <p:blipFill>
          <a:blip r:embed="rId3"/>
          <a:stretch>
            <a:fillRect/>
          </a:stretch>
        </p:blipFill>
        <p:spPr>
          <a:xfrm>
            <a:off x="2648906" y="1064624"/>
            <a:ext cx="2968177" cy="2481837"/>
          </a:xfrm>
          <a:prstGeom prst="rect">
            <a:avLst/>
          </a:prstGeom>
        </p:spPr>
      </p:pic>
      <p:pic>
        <p:nvPicPr>
          <p:cNvPr id="6" name="Picture 5">
            <a:extLst>
              <a:ext uri="{FF2B5EF4-FFF2-40B4-BE49-F238E27FC236}">
                <a16:creationId xmlns:a16="http://schemas.microsoft.com/office/drawing/2014/main" id="{48C441BB-D88F-7C47-F8FD-CCE076D1BDCE}"/>
              </a:ext>
            </a:extLst>
          </p:cNvPr>
          <p:cNvPicPr>
            <a:picLocks noChangeAspect="1"/>
          </p:cNvPicPr>
          <p:nvPr/>
        </p:nvPicPr>
        <p:blipFill>
          <a:blip r:embed="rId4"/>
          <a:stretch>
            <a:fillRect/>
          </a:stretch>
        </p:blipFill>
        <p:spPr>
          <a:xfrm>
            <a:off x="1817533" y="4035997"/>
            <a:ext cx="6393118" cy="372693"/>
          </a:xfrm>
          <a:prstGeom prst="rect">
            <a:avLst/>
          </a:prstGeom>
        </p:spPr>
      </p:pic>
      <p:sp>
        <p:nvSpPr>
          <p:cNvPr id="3" name="TextBox 2">
            <a:extLst>
              <a:ext uri="{FF2B5EF4-FFF2-40B4-BE49-F238E27FC236}">
                <a16:creationId xmlns:a16="http://schemas.microsoft.com/office/drawing/2014/main" id="{330CF1A5-1B78-EF9C-A1B0-791A214C5106}"/>
              </a:ext>
            </a:extLst>
          </p:cNvPr>
          <p:cNvSpPr txBox="1"/>
          <p:nvPr/>
        </p:nvSpPr>
        <p:spPr>
          <a:xfrm>
            <a:off x="1373552" y="3432545"/>
            <a:ext cx="6750906" cy="646331"/>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 sử trục hoành được chia thành T phần bằng nhau (T=3 ở hình trên):</a:t>
            </a:r>
          </a:p>
        </p:txBody>
      </p:sp>
    </p:spTree>
    <p:extLst>
      <p:ext uri="{BB962C8B-B14F-4D97-AF65-F5344CB8AC3E}">
        <p14:creationId xmlns:p14="http://schemas.microsoft.com/office/powerpoint/2010/main" val="220371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98E08F9-C08B-AB4D-5CBE-A4D429D4C4F4}"/>
              </a:ext>
            </a:extLst>
          </p:cNvPr>
          <p:cNvPicPr>
            <a:picLocks noChangeAspect="1"/>
          </p:cNvPicPr>
          <p:nvPr/>
        </p:nvPicPr>
        <p:blipFill>
          <a:blip r:embed="rId3"/>
          <a:stretch>
            <a:fillRect/>
          </a:stretch>
        </p:blipFill>
        <p:spPr>
          <a:xfrm>
            <a:off x="1394219" y="2978984"/>
            <a:ext cx="6706680" cy="598231"/>
          </a:xfrm>
          <a:prstGeom prst="rect">
            <a:avLst/>
          </a:prstGeom>
        </p:spPr>
      </p:pic>
      <p:sp>
        <p:nvSpPr>
          <p:cNvPr id="3" name="TextBox 2">
            <a:extLst>
              <a:ext uri="{FF2B5EF4-FFF2-40B4-BE49-F238E27FC236}">
                <a16:creationId xmlns:a16="http://schemas.microsoft.com/office/drawing/2014/main" id="{7E743CB5-5886-CF42-8F9F-75A5B6F33A58}"/>
              </a:ext>
            </a:extLst>
          </p:cNvPr>
          <p:cNvSpPr txBox="1"/>
          <p:nvPr/>
        </p:nvSpPr>
        <p:spPr>
          <a:xfrm>
            <a:off x="1366118" y="1366621"/>
            <a:ext cx="6843403" cy="1477328"/>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Trên khoảng [ut, ut+1] phép biến đổi là một đoạn thẳng với g(ut) = gt và g(ut+1) = gt+1. Chúng ta yêu cầu g′ phải tăng ở nơi nó được xác định, tức là ở mọi nơi, ngoại trừ tại u0, . . . , uT . </a:t>
            </a:r>
          </a:p>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Do đó, các đoạn thẳng phải dốc hơn từ trái sang phải: </a:t>
            </a:r>
          </a:p>
        </p:txBody>
      </p:sp>
    </p:spTree>
    <p:extLst>
      <p:ext uri="{BB962C8B-B14F-4D97-AF65-F5344CB8AC3E}">
        <p14:creationId xmlns:p14="http://schemas.microsoft.com/office/powerpoint/2010/main" val="163405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557BEA8C-0357-95F0-07D8-07432C06C947}"/>
              </a:ext>
            </a:extLst>
          </p:cNvPr>
          <p:cNvPicPr>
            <a:picLocks noChangeAspect="1"/>
          </p:cNvPicPr>
          <p:nvPr/>
        </p:nvPicPr>
        <p:blipFill>
          <a:blip r:embed="rId3"/>
          <a:stretch>
            <a:fillRect/>
          </a:stretch>
        </p:blipFill>
        <p:spPr>
          <a:xfrm>
            <a:off x="713227" y="2651469"/>
            <a:ext cx="7425457" cy="491698"/>
          </a:xfrm>
          <a:prstGeom prst="rect">
            <a:avLst/>
          </a:prstGeom>
        </p:spPr>
      </p:pic>
      <p:pic>
        <p:nvPicPr>
          <p:cNvPr id="12" name="Picture 11">
            <a:extLst>
              <a:ext uri="{FF2B5EF4-FFF2-40B4-BE49-F238E27FC236}">
                <a16:creationId xmlns:a16="http://schemas.microsoft.com/office/drawing/2014/main" id="{455F9A52-E872-9D72-63BB-707576809CB0}"/>
              </a:ext>
            </a:extLst>
          </p:cNvPr>
          <p:cNvPicPr>
            <a:picLocks noChangeAspect="1"/>
          </p:cNvPicPr>
          <p:nvPr/>
        </p:nvPicPr>
        <p:blipFill>
          <a:blip r:embed="rId4"/>
          <a:stretch>
            <a:fillRect/>
          </a:stretch>
        </p:blipFill>
        <p:spPr>
          <a:xfrm>
            <a:off x="2475676" y="1366902"/>
            <a:ext cx="3536087" cy="489612"/>
          </a:xfrm>
          <a:prstGeom prst="rect">
            <a:avLst/>
          </a:prstGeom>
        </p:spPr>
      </p:pic>
      <p:sp>
        <p:nvSpPr>
          <p:cNvPr id="5" name="TextBox 4">
            <a:extLst>
              <a:ext uri="{FF2B5EF4-FFF2-40B4-BE49-F238E27FC236}">
                <a16:creationId xmlns:a16="http://schemas.microsoft.com/office/drawing/2014/main" id="{879BC170-D91E-86F8-AF76-C5EE2F0F40E3}"/>
              </a:ext>
            </a:extLst>
          </p:cNvPr>
          <p:cNvSpPr txBox="1"/>
          <p:nvPr/>
        </p:nvSpPr>
        <p:spPr>
          <a:xfrm>
            <a:off x="1548384" y="959920"/>
            <a:ext cx="4742688" cy="369332"/>
          </a:xfrm>
          <a:prstGeom prst="rect">
            <a:avLst/>
          </a:prstGeom>
          <a:noFill/>
        </p:spPr>
        <p:txBody>
          <a:bodyPr wrap="square" rtlCol="0">
            <a:spAutoFit/>
          </a:bodyPr>
          <a:lstStyle/>
          <a:p>
            <a:r>
              <a:rPr lang="en-US" sz="1800" dirty="0" err="1">
                <a:solidFill>
                  <a:schemeClr val="tx1"/>
                </a:solidFill>
                <a:latin typeface="Varela Round" panose="00000500000000000000" pitchFamily="2" charset="-79"/>
                <a:cs typeface="Varela Round" panose="00000500000000000000" pitchFamily="2" charset="-79"/>
              </a:rPr>
              <a:t>Xét</a:t>
            </a:r>
            <a:r>
              <a:rPr lang="en-US" sz="1800" dirty="0">
                <a:solidFill>
                  <a:schemeClr val="tx1"/>
                </a:solidFill>
                <a:latin typeface="Varela Round" panose="00000500000000000000" pitchFamily="2" charset="-79"/>
                <a:cs typeface="Varela Round" panose="00000500000000000000" pitchFamily="2" charset="-79"/>
              </a:rPr>
              <a:t> </a:t>
            </a:r>
            <a:r>
              <a:rPr lang="en-US" sz="1800" dirty="0" err="1">
                <a:solidFill>
                  <a:schemeClr val="tx1"/>
                </a:solidFill>
                <a:latin typeface="Varela Round" panose="00000500000000000000" pitchFamily="2" charset="-79"/>
                <a:cs typeface="Varela Round" panose="00000500000000000000" pitchFamily="2" charset="-79"/>
              </a:rPr>
              <a:t>tới</a:t>
            </a:r>
            <a:r>
              <a:rPr lang="en-US" sz="1800" dirty="0">
                <a:solidFill>
                  <a:schemeClr val="tx1"/>
                </a:solidFill>
                <a:latin typeface="Varela Round" panose="00000500000000000000" pitchFamily="2" charset="-79"/>
                <a:cs typeface="Varela Round" panose="00000500000000000000" pitchFamily="2" charset="-79"/>
              </a:rPr>
              <a:t> </a:t>
            </a:r>
            <a:r>
              <a:rPr lang="en-US" sz="1800" dirty="0" err="1">
                <a:solidFill>
                  <a:schemeClr val="tx1"/>
                </a:solidFill>
                <a:latin typeface="Varela Round" panose="00000500000000000000" pitchFamily="2" charset="-79"/>
                <a:cs typeface="Varela Round" panose="00000500000000000000" pitchFamily="2" charset="-79"/>
              </a:rPr>
              <a:t>trường</a:t>
            </a:r>
            <a:r>
              <a:rPr lang="en-US" sz="1800" dirty="0">
                <a:solidFill>
                  <a:schemeClr val="tx1"/>
                </a:solidFill>
                <a:latin typeface="Varela Round" panose="00000500000000000000" pitchFamily="2" charset="-79"/>
                <a:cs typeface="Varela Round" panose="00000500000000000000" pitchFamily="2" charset="-79"/>
              </a:rPr>
              <a:t> </a:t>
            </a:r>
            <a:r>
              <a:rPr lang="en-US" sz="1800" dirty="0" err="1">
                <a:solidFill>
                  <a:schemeClr val="tx1"/>
                </a:solidFill>
                <a:latin typeface="Varela Round" panose="00000500000000000000" pitchFamily="2" charset="-79"/>
                <a:cs typeface="Varela Round" panose="00000500000000000000" pitchFamily="2" charset="-79"/>
              </a:rPr>
              <a:t>hợp</a:t>
            </a:r>
            <a:r>
              <a:rPr lang="en-US" sz="1800" dirty="0">
                <a:solidFill>
                  <a:schemeClr val="tx1"/>
                </a:solidFill>
                <a:latin typeface="Varela Round" panose="00000500000000000000" pitchFamily="2" charset="-79"/>
                <a:cs typeface="Varela Round" panose="00000500000000000000" pitchFamily="2" charset="-79"/>
              </a:rPr>
              <a:t> </a:t>
            </a:r>
            <a:r>
              <a:rPr lang="en-US" sz="1800" dirty="0" err="1">
                <a:solidFill>
                  <a:schemeClr val="tx1"/>
                </a:solidFill>
                <a:latin typeface="Varela Round" panose="00000500000000000000" pitchFamily="2" charset="-79"/>
                <a:cs typeface="Varela Round" panose="00000500000000000000" pitchFamily="2" charset="-79"/>
              </a:rPr>
              <a:t>sau</a:t>
            </a:r>
            <a:r>
              <a:rPr lang="en-US" sz="1800" dirty="0">
                <a:solidFill>
                  <a:schemeClr val="tx1"/>
                </a:solidFill>
                <a:latin typeface="Varela Round" panose="00000500000000000000" pitchFamily="2" charset="-79"/>
                <a:cs typeface="Varela Round" panose="00000500000000000000" pitchFamily="2" charset="-79"/>
              </a:rPr>
              <a:t>:</a:t>
            </a:r>
          </a:p>
        </p:txBody>
      </p:sp>
      <p:sp>
        <p:nvSpPr>
          <p:cNvPr id="6" name="TextBox 5">
            <a:extLst>
              <a:ext uri="{FF2B5EF4-FFF2-40B4-BE49-F238E27FC236}">
                <a16:creationId xmlns:a16="http://schemas.microsoft.com/office/drawing/2014/main" id="{FD64CEE5-DEEE-D59B-359D-D2EBC4861153}"/>
              </a:ext>
            </a:extLst>
          </p:cNvPr>
          <p:cNvSpPr txBox="1"/>
          <p:nvPr/>
        </p:nvSpPr>
        <p:spPr>
          <a:xfrm>
            <a:off x="1331645" y="3351266"/>
            <a:ext cx="5824151" cy="672428"/>
          </a:xfrm>
          <a:prstGeom prst="rect">
            <a:avLst/>
          </a:prstGeom>
          <a:noFill/>
        </p:spPr>
        <p:txBody>
          <a:bodyPr wrap="square" rtlCol="0">
            <a:spAutoFit/>
          </a:bodyPr>
          <a:lstStyle/>
          <a:p>
            <a:pPr marL="342900" marR="0" lvl="0" indent="-342900">
              <a:lnSpc>
                <a:spcPct val="107000"/>
              </a:lnSpc>
              <a:spcBef>
                <a:spcPts val="0"/>
              </a:spcBef>
              <a:spcAft>
                <a:spcPts val="800"/>
              </a:spcAft>
              <a:buFont typeface="Wingdings" panose="05000000000000000000" pitchFamily="2" charset="2"/>
              <a:buChar char=""/>
            </a:pP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Tăng</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uij</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giảm</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ukj</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sẽ</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dẫn</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tới</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giảm</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=&gt;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đạt</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được</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giải</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pháp</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tốt</a:t>
            </a:r>
            <a:r>
              <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hơn</a:t>
            </a:r>
            <a:endPar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endParaRPr>
          </a:p>
        </p:txBody>
      </p:sp>
      <p:sp>
        <p:nvSpPr>
          <p:cNvPr id="3" name="TextBox 2">
            <a:extLst>
              <a:ext uri="{FF2B5EF4-FFF2-40B4-BE49-F238E27FC236}">
                <a16:creationId xmlns:a16="http://schemas.microsoft.com/office/drawing/2014/main" id="{0D5784C3-1EC1-A67C-E5D5-F4BD831EC51B}"/>
              </a:ext>
            </a:extLst>
          </p:cNvPr>
          <p:cNvSpPr txBox="1"/>
          <p:nvPr/>
        </p:nvSpPr>
        <p:spPr>
          <a:xfrm>
            <a:off x="1331645" y="1871767"/>
            <a:ext cx="6323797" cy="646331"/>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Lúc này chúng ta tăng uij 1 lượng nhỏ </a:t>
            </a:r>
            <a:r>
              <a:rPr lang="el-GR"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ε</a:t>
            </a:r>
            <a:r>
              <a:rPr lang="en-US" sz="180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&gt;</a:t>
            </a:r>
            <a:r>
              <a:rPr lang="el-GR" sz="180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l-GR"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0 </a:t>
            </a:r>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 giảm ukj đi 1 lượng </a:t>
            </a:r>
            <a:r>
              <a:rPr lang="el-GR"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ε </a:t>
            </a:r>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thì:</a:t>
            </a:r>
          </a:p>
        </p:txBody>
      </p:sp>
    </p:spTree>
    <p:extLst>
      <p:ext uri="{BB962C8B-B14F-4D97-AF65-F5344CB8AC3E}">
        <p14:creationId xmlns:p14="http://schemas.microsoft.com/office/powerpoint/2010/main" val="278184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black and white text&#10;&#10;Description automatically generated">
            <a:extLst>
              <a:ext uri="{FF2B5EF4-FFF2-40B4-BE49-F238E27FC236}">
                <a16:creationId xmlns:a16="http://schemas.microsoft.com/office/drawing/2014/main" id="{CAFE33E2-A158-A731-2BBB-D1052A79B776}"/>
              </a:ext>
            </a:extLst>
          </p:cNvPr>
          <p:cNvPicPr>
            <a:picLocks noChangeAspect="1"/>
          </p:cNvPicPr>
          <p:nvPr/>
        </p:nvPicPr>
        <p:blipFill>
          <a:blip r:embed="rId3"/>
          <a:stretch>
            <a:fillRect/>
          </a:stretch>
        </p:blipFill>
        <p:spPr>
          <a:xfrm>
            <a:off x="2366298" y="2246638"/>
            <a:ext cx="4688049" cy="916361"/>
          </a:xfrm>
          <a:prstGeom prst="rect">
            <a:avLst/>
          </a:prstGeom>
        </p:spPr>
      </p:pic>
      <p:pic>
        <p:nvPicPr>
          <p:cNvPr id="3" name="Picture 2">
            <a:extLst>
              <a:ext uri="{FF2B5EF4-FFF2-40B4-BE49-F238E27FC236}">
                <a16:creationId xmlns:a16="http://schemas.microsoft.com/office/drawing/2014/main" id="{92AC3C68-4F35-1F99-7A32-22E6AA80B86C}"/>
              </a:ext>
            </a:extLst>
          </p:cNvPr>
          <p:cNvPicPr>
            <a:picLocks noChangeAspect="1"/>
          </p:cNvPicPr>
          <p:nvPr/>
        </p:nvPicPr>
        <p:blipFill>
          <a:blip r:embed="rId4"/>
          <a:stretch>
            <a:fillRect/>
          </a:stretch>
        </p:blipFill>
        <p:spPr>
          <a:xfrm>
            <a:off x="2366298" y="3986440"/>
            <a:ext cx="4834014" cy="522596"/>
          </a:xfrm>
          <a:prstGeom prst="rect">
            <a:avLst/>
          </a:prstGeom>
        </p:spPr>
      </p:pic>
      <p:sp>
        <p:nvSpPr>
          <p:cNvPr id="5" name="TextBox 4">
            <a:extLst>
              <a:ext uri="{FF2B5EF4-FFF2-40B4-BE49-F238E27FC236}">
                <a16:creationId xmlns:a16="http://schemas.microsoft.com/office/drawing/2014/main" id="{05E4D890-3603-22E7-4A17-BAC8150428F8}"/>
              </a:ext>
            </a:extLst>
          </p:cNvPr>
          <p:cNvSpPr txBox="1"/>
          <p:nvPr/>
        </p:nvSpPr>
        <p:spPr>
          <a:xfrm>
            <a:off x="1372240" y="3225078"/>
            <a:ext cx="6752218" cy="646331"/>
          </a:xfrm>
          <a:prstGeom prst="rect">
            <a:avLst/>
          </a:prstGeom>
          <a:noFill/>
        </p:spPr>
        <p:txBody>
          <a:bodyPr wrap="square">
            <a:spAutoFit/>
          </a:bodyPr>
          <a:lstStyle/>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Khi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ucj</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tăng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uij</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Hàm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tiêu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sẽ</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thay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đổi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p:txBody>
      </p:sp>
      <p:sp>
        <p:nvSpPr>
          <p:cNvPr id="6" name="TextBox 5">
            <a:extLst>
              <a:ext uri="{FF2B5EF4-FFF2-40B4-BE49-F238E27FC236}">
                <a16:creationId xmlns:a16="http://schemas.microsoft.com/office/drawing/2014/main" id="{B8AFC071-1CFB-1418-4F5F-50E6EF240D6A}"/>
              </a:ext>
            </a:extLst>
          </p:cNvPr>
          <p:cNvSpPr txBox="1"/>
          <p:nvPr/>
        </p:nvSpPr>
        <p:spPr>
          <a:xfrm>
            <a:off x="1372240" y="861724"/>
            <a:ext cx="6752218" cy="1200329"/>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 ta xem xét một đối tượng dữ liệu xj và sắp xếp các khoảng cách theo thứ tự giảm dần: d1j ≥. . . ≥ dcj. Chúng ta bắt đầu với ucj = 1 vàu1j = . . . = uc−1,j = 0. Bây giờ chúng ta so sánh các giá trị từ phương trình cân bằng (7):</a:t>
            </a:r>
          </a:p>
        </p:txBody>
      </p:sp>
    </p:spTree>
    <p:extLst>
      <p:ext uri="{BB962C8B-B14F-4D97-AF65-F5344CB8AC3E}">
        <p14:creationId xmlns:p14="http://schemas.microsoft.com/office/powerpoint/2010/main" val="310327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E25A292-8FC3-27A4-B134-8CBE4C4480F7}"/>
              </a:ext>
            </a:extLst>
          </p:cNvPr>
          <p:cNvSpPr txBox="1"/>
          <p:nvPr/>
        </p:nvSpPr>
        <p:spPr>
          <a:xfrm>
            <a:off x="1318924" y="2009022"/>
            <a:ext cx="7009342" cy="1200329"/>
          </a:xfrm>
          <a:prstGeom prst="rect">
            <a:avLst/>
          </a:prstGeom>
          <a:noFill/>
        </p:spPr>
        <p:txBody>
          <a:bodyPr wrap="square">
            <a:spAutoFit/>
          </a:bodyPr>
          <a:lstStyle/>
          <a:p>
            <a:r>
              <a:rPr lang="vi-VN"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Đối với đối tượng dữ liệu xj trước tiên chúng ta đặt tất cả các giá trị uij = 0. Sau đó chúng tôi thực hiện T bước và trong mỗi bước, một trong các giá trị uij - sẽ được tăng thêm 1/T (Một số giá trị uij có thể được tăng lên nhiều lần). </a:t>
            </a:r>
          </a:p>
        </p:txBody>
      </p:sp>
    </p:spTree>
    <p:extLst>
      <p:ext uri="{BB962C8B-B14F-4D97-AF65-F5344CB8AC3E}">
        <p14:creationId xmlns:p14="http://schemas.microsoft.com/office/powerpoint/2010/main" val="393449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C7CCB17-96BB-021B-3EF2-ADFA83B81168}"/>
              </a:ext>
            </a:extLst>
          </p:cNvPr>
          <p:cNvPicPr>
            <a:picLocks noChangeAspect="1"/>
          </p:cNvPicPr>
          <p:nvPr/>
        </p:nvPicPr>
        <p:blipFill>
          <a:blip r:embed="rId3"/>
          <a:stretch>
            <a:fillRect/>
          </a:stretch>
        </p:blipFill>
        <p:spPr>
          <a:xfrm>
            <a:off x="1331645" y="2299970"/>
            <a:ext cx="7161341" cy="778708"/>
          </a:xfrm>
          <a:prstGeom prst="rect">
            <a:avLst/>
          </a:prstGeom>
        </p:spPr>
      </p:pic>
      <p:sp>
        <p:nvSpPr>
          <p:cNvPr id="4" name="TextBox 3">
            <a:extLst>
              <a:ext uri="{FF2B5EF4-FFF2-40B4-BE49-F238E27FC236}">
                <a16:creationId xmlns:a16="http://schemas.microsoft.com/office/drawing/2014/main" id="{F67D3565-F7AD-EEE9-5E45-5B08B5A91256}"/>
              </a:ext>
            </a:extLst>
          </p:cNvPr>
          <p:cNvSpPr txBox="1"/>
          <p:nvPr/>
        </p:nvSpPr>
        <p:spPr>
          <a:xfrm>
            <a:off x="1337764" y="3242708"/>
            <a:ext cx="6497954" cy="1200329"/>
          </a:xfrm>
          <a:prstGeom prst="rect">
            <a:avLst/>
          </a:prstGeom>
          <a:noFill/>
        </p:spPr>
        <p:txBody>
          <a:bodyPr wrap="square" rtlCol="0">
            <a:spAutoFit/>
          </a:bodyPr>
          <a:lstStyle/>
          <a:p>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Bây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giờ</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tăng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giá</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trị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uij</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 1, . . . , c)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này</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lên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(15)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mang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lại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giá</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trị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nhỏ</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nhất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tiếp</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tục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bước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tiếp</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theo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theo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cách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tương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tự</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đến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chúng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ta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hoàn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thành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tất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cả</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bước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endParaRPr lang="en-US" dirty="0">
              <a:solidFill>
                <a:schemeClr val="tx1"/>
              </a:solidFill>
              <a:latin typeface="Varela Round" panose="00000500000000000000" pitchFamily="2" charset="-79"/>
              <a:cs typeface="Varela Round" panose="00000500000000000000" pitchFamily="2" charset="-79"/>
            </a:endParaRPr>
          </a:p>
        </p:txBody>
      </p:sp>
      <p:sp>
        <p:nvSpPr>
          <p:cNvPr id="2" name="TextBox 1">
            <a:extLst>
              <a:ext uri="{FF2B5EF4-FFF2-40B4-BE49-F238E27FC236}">
                <a16:creationId xmlns:a16="http://schemas.microsoft.com/office/drawing/2014/main" id="{AD764A54-3D8F-5655-D505-826D3D2D45D2}"/>
              </a:ext>
            </a:extLst>
          </p:cNvPr>
          <p:cNvSpPr txBox="1"/>
          <p:nvPr/>
        </p:nvSpPr>
        <p:spPr>
          <a:xfrm>
            <a:off x="1331645" y="976559"/>
            <a:ext cx="6497954" cy="1269515"/>
          </a:xfrm>
          <a:prstGeom prst="rect">
            <a:avLst/>
          </a:prstGeom>
          <a:noFill/>
        </p:spPr>
        <p:txBody>
          <a:bodyPr wrap="square" rtlCol="0">
            <a:spAutoFit/>
          </a:bodyPr>
          <a:lstStyle/>
          <a:p>
            <a:pPr marL="0" marR="0" algn="l">
              <a:lnSpc>
                <a:spcPct val="107000"/>
              </a:lnSpc>
              <a:spcBef>
                <a:spcPts val="0"/>
              </a:spcBef>
              <a:spcAft>
                <a:spcPts val="800"/>
              </a:spcAft>
            </a:pPr>
            <a:r>
              <a:rPr lang="vi-VN"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Giả sử chúng ta đã thực hiện t bước (t &gt;= 0). Giả sử uij đã đạt tới giá trị us ∈{0, 1/T, 2/T, . . . , 1} sau khi thực hiện t bước. Tăng uij từ us thành us+1 = us + 1/T dẫn tới tăng giá trị hàm mục tiêu:</a:t>
            </a:r>
            <a:endParaRPr lang="en-US" sz="18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endParaRPr>
          </a:p>
        </p:txBody>
      </p:sp>
    </p:spTree>
    <p:extLst>
      <p:ext uri="{BB962C8B-B14F-4D97-AF65-F5344CB8AC3E}">
        <p14:creationId xmlns:p14="http://schemas.microsoft.com/office/powerpoint/2010/main" val="22345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217159" y="-61730"/>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68F3903-F8DE-8966-F928-5A54C8B1A54C}"/>
              </a:ext>
            </a:extLst>
          </p:cNvPr>
          <p:cNvSpPr txBox="1"/>
          <p:nvPr/>
        </p:nvSpPr>
        <p:spPr>
          <a:xfrm>
            <a:off x="1299530" y="1055082"/>
            <a:ext cx="6497954" cy="3139321"/>
          </a:xfrm>
          <a:prstGeom prst="rect">
            <a:avLst/>
          </a:prstGeom>
          <a:noFill/>
        </p:spPr>
        <p:txBody>
          <a:bodyPr wrap="square" rtlCol="0">
            <a:spAutoFit/>
          </a:bodyPr>
          <a:lstStyle/>
          <a:p>
            <a:pPr marL="139700" indent="0" algn="l"/>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phép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biến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đổi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tuyến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tính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từng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phần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chúng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ta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thể</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điều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chỉnh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trực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tiếp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mức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độ</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ảnh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hưởng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của</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một</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cụm</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ở xa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đối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tượng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dữ</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liệu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so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đối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tượng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dữ</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liệu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này</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so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một</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cụm</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gần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Chúng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ta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cũng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thể</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tránh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mức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độ</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thành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viên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bằng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0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khi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chúng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xảy</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ra</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trong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phân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cụm</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mờ</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tiêu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chuẩn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nếu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muốn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vd</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cho</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g1=0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thì</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mức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độ</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thành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viên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sẽ</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&gt;= 1/T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trừ</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trường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hợp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chúng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ta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nhiều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cụm</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Mặc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dù</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cách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tiếp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cận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sử</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dụng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phép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biến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đổi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tuyến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tính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từng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phần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kém</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hiệu</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quả</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về</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mặt</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tính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toán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so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các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phép</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biến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đổi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bậc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hai</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hoặc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lũy</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thừa</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nhưng</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được</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sự</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linh</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hoạt</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hơn</a:t>
            </a:r>
            <a:r>
              <a:rPr lang="en-US" sz="1800" kern="100" dirty="0">
                <a:solidFill>
                  <a:schemeClr val="tx1"/>
                </a:solidFill>
                <a:effectLst/>
                <a:latin typeface="Helvetica" panose="020B0604020202020204" pitchFamily="34" charset="0"/>
                <a:ea typeface="Aptos" panose="020B0004020202020204" pitchFamily="34" charset="0"/>
                <a:cs typeface="Times New Roman" panose="02020603050405020304" pitchFamily="18" charset="0"/>
              </a:rPr>
              <a:t>.</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gn="l">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418064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ABCC50C-65BC-1157-063C-47F9A658AC9A}"/>
              </a:ext>
            </a:extLst>
          </p:cNvPr>
          <p:cNvSpPr txBox="1"/>
          <p:nvPr/>
        </p:nvSpPr>
        <p:spPr>
          <a:xfrm>
            <a:off x="1550415" y="2106954"/>
            <a:ext cx="6497954" cy="1415772"/>
          </a:xfrm>
          <a:prstGeom prst="rect">
            <a:avLst/>
          </a:prstGeom>
          <a:noFill/>
        </p:spPr>
        <p:txBody>
          <a:bodyPr wrap="square" rtlCol="0">
            <a:spAutoFit/>
          </a:bodyPr>
          <a:lstStyle/>
          <a:p>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Để</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giữ</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số</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tham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số</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nhỏ</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tính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toán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khả</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thi</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thì</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nên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chọn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nhỏ</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khuyến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nghị</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 &lt; 10.)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Để</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kiểm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soát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mức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độ</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thành</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viên</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bằng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0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sự</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chồng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chéo</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cụm</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cùng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một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lúc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T = 3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đã</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đủ</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và</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sẽ</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hoạt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động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trong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hầu</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hết</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các</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ứng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18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dụng</a:t>
            </a:r>
            <a:r>
              <a:rPr lang="en-US" sz="18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a:p>
            <a:endParaRPr lang="en-US" sz="1400" dirty="0">
              <a:solidFill>
                <a:schemeClr val="tx1"/>
              </a:solidFill>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304105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40"/>
          <p:cNvSpPr txBox="1">
            <a:spLocks noGrp="1"/>
          </p:cNvSpPr>
          <p:nvPr>
            <p:ph type="title"/>
          </p:nvPr>
        </p:nvSpPr>
        <p:spPr>
          <a:xfrm>
            <a:off x="1117378" y="4492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Possibilistic c –means (PCM) algorithm</a:t>
            </a:r>
          </a:p>
        </p:txBody>
      </p:sp>
      <p:sp>
        <p:nvSpPr>
          <p:cNvPr id="2279" name="Google Shape;2279;p40"/>
          <p:cNvSpPr txBox="1">
            <a:spLocks noGrp="1"/>
          </p:cNvSpPr>
          <p:nvPr>
            <p:ph type="subTitle" idx="1"/>
          </p:nvPr>
        </p:nvSpPr>
        <p:spPr>
          <a:xfrm>
            <a:off x="1213762" y="2016855"/>
            <a:ext cx="7230703" cy="71445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800" dirty="0"/>
              <a:t>G</a:t>
            </a:r>
            <a:r>
              <a:rPr lang="vi-VN" sz="1800" dirty="0"/>
              <a:t>iá trị thành viên do thuật toán PCM tạo ra có thể được hiểu là “mức độ thuộc về hoặc tính tương thích hoặc tính điển hình</a:t>
            </a:r>
            <a:r>
              <a:rPr lang="en-US" sz="1800" dirty="0"/>
              <a:t>”</a:t>
            </a:r>
          </a:p>
        </p:txBody>
      </p:sp>
      <p:sp>
        <p:nvSpPr>
          <p:cNvPr id="2280" name="Google Shape;2280;p40"/>
          <p:cNvSpPr txBox="1">
            <a:spLocks noGrp="1"/>
          </p:cNvSpPr>
          <p:nvPr>
            <p:ph type="subTitle" idx="2"/>
          </p:nvPr>
        </p:nvSpPr>
        <p:spPr>
          <a:xfrm>
            <a:off x="1189898" y="1021905"/>
            <a:ext cx="7280919" cy="1227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vi-VN" sz="1800" dirty="0">
                <a:effectLst/>
                <a:latin typeface="Varela Round" panose="00000500000000000000" pitchFamily="2" charset="-79"/>
                <a:ea typeface="Aptos" panose="020B0004020202020204" pitchFamily="34" charset="0"/>
                <a:cs typeface="Varela Round" panose="00000500000000000000" pitchFamily="2" charset="-79"/>
              </a:rPr>
              <a:t>Để ngăn chặn việc ảnh hưởng của giá trị ngoại lệ, một kỹ thuật phân cụm khác đã được Krishnapuram và Keller (1993) giới thiệu, có tên là PCM</a:t>
            </a:r>
            <a:endParaRPr lang="vi-VN" sz="1800" dirty="0">
              <a:latin typeface="Varela Round" panose="00000500000000000000" pitchFamily="2" charset="-79"/>
              <a:cs typeface="Varela Round" panose="00000500000000000000" pitchFamily="2" charset="-79"/>
            </a:endParaRPr>
          </a:p>
        </p:txBody>
      </p:sp>
      <p:sp>
        <p:nvSpPr>
          <p:cNvPr id="2283" name="Google Shape;2283;p40"/>
          <p:cNvSpPr/>
          <p:nvPr/>
        </p:nvSpPr>
        <p:spPr>
          <a:xfrm>
            <a:off x="7379997" y="53949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40"/>
          <p:cNvGrpSpPr/>
          <p:nvPr/>
        </p:nvGrpSpPr>
        <p:grpSpPr>
          <a:xfrm>
            <a:off x="479438" y="1933278"/>
            <a:ext cx="505837" cy="530356"/>
            <a:chOff x="4335920" y="2470849"/>
            <a:chExt cx="538731" cy="509913"/>
          </a:xfrm>
        </p:grpSpPr>
        <p:sp>
          <p:nvSpPr>
            <p:cNvPr id="2287" name="Google Shape;2287;p40"/>
            <p:cNvSpPr/>
            <p:nvPr/>
          </p:nvSpPr>
          <p:spPr>
            <a:xfrm>
              <a:off x="4335920" y="2879834"/>
              <a:ext cx="100400" cy="98646"/>
            </a:xfrm>
            <a:custGeom>
              <a:avLst/>
              <a:gdLst/>
              <a:ahLst/>
              <a:cxnLst/>
              <a:rect l="l" t="t" r="r" b="b"/>
              <a:pathLst>
                <a:path w="3606" h="3543" extrusionOk="0">
                  <a:moveTo>
                    <a:pt x="198" y="1"/>
                  </a:moveTo>
                  <a:cubicBezTo>
                    <a:pt x="0" y="1018"/>
                    <a:pt x="21" y="2069"/>
                    <a:pt x="258" y="3080"/>
                  </a:cubicBezTo>
                  <a:cubicBezTo>
                    <a:pt x="289" y="3213"/>
                    <a:pt x="393" y="3317"/>
                    <a:pt x="526" y="3349"/>
                  </a:cubicBezTo>
                  <a:cubicBezTo>
                    <a:pt x="1078" y="3478"/>
                    <a:pt x="1643" y="3543"/>
                    <a:pt x="2207" y="3543"/>
                  </a:cubicBezTo>
                  <a:cubicBezTo>
                    <a:pt x="2676" y="3543"/>
                    <a:pt x="3144" y="3498"/>
                    <a:pt x="3606" y="3408"/>
                  </a:cubicBezTo>
                  <a:cubicBezTo>
                    <a:pt x="3009" y="2943"/>
                    <a:pt x="2391" y="2392"/>
                    <a:pt x="1803" y="1803"/>
                  </a:cubicBezTo>
                  <a:cubicBezTo>
                    <a:pt x="1214" y="1214"/>
                    <a:pt x="664" y="597"/>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0"/>
            <p:cNvSpPr/>
            <p:nvPr/>
          </p:nvSpPr>
          <p:spPr>
            <a:xfrm>
              <a:off x="4347168" y="2724610"/>
              <a:ext cx="244374" cy="244401"/>
            </a:xfrm>
            <a:custGeom>
              <a:avLst/>
              <a:gdLst/>
              <a:ahLst/>
              <a:cxnLst/>
              <a:rect l="l" t="t" r="r" b="b"/>
              <a:pathLst>
                <a:path w="8777" h="8778" extrusionOk="0">
                  <a:moveTo>
                    <a:pt x="4770" y="1"/>
                  </a:moveTo>
                  <a:cubicBezTo>
                    <a:pt x="3683" y="343"/>
                    <a:pt x="2662" y="945"/>
                    <a:pt x="1801" y="1805"/>
                  </a:cubicBezTo>
                  <a:cubicBezTo>
                    <a:pt x="943" y="2663"/>
                    <a:pt x="343" y="3683"/>
                    <a:pt x="0" y="4766"/>
                  </a:cubicBezTo>
                  <a:cubicBezTo>
                    <a:pt x="509" y="5465"/>
                    <a:pt x="1151" y="6210"/>
                    <a:pt x="1860" y="6917"/>
                  </a:cubicBezTo>
                  <a:cubicBezTo>
                    <a:pt x="2567" y="7626"/>
                    <a:pt x="3314" y="8270"/>
                    <a:pt x="4011" y="8777"/>
                  </a:cubicBezTo>
                  <a:cubicBezTo>
                    <a:pt x="5094" y="8436"/>
                    <a:pt x="6114" y="7835"/>
                    <a:pt x="6973" y="6976"/>
                  </a:cubicBezTo>
                  <a:cubicBezTo>
                    <a:pt x="7834" y="6115"/>
                    <a:pt x="8434" y="5093"/>
                    <a:pt x="8777" y="4007"/>
                  </a:cubicBezTo>
                  <a:cubicBezTo>
                    <a:pt x="8264" y="3310"/>
                    <a:pt x="7622" y="2568"/>
                    <a:pt x="6915" y="1862"/>
                  </a:cubicBezTo>
                  <a:cubicBezTo>
                    <a:pt x="6209" y="1156"/>
                    <a:pt x="5468" y="514"/>
                    <a:pt x="4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0"/>
            <p:cNvSpPr/>
            <p:nvPr/>
          </p:nvSpPr>
          <p:spPr>
            <a:xfrm>
              <a:off x="4502922" y="2715227"/>
              <a:ext cx="99760" cy="98006"/>
            </a:xfrm>
            <a:custGeom>
              <a:avLst/>
              <a:gdLst/>
              <a:ahLst/>
              <a:cxnLst/>
              <a:rect l="l" t="t" r="r" b="b"/>
              <a:pathLst>
                <a:path w="3583" h="3520" extrusionOk="0">
                  <a:moveTo>
                    <a:pt x="1379" y="0"/>
                  </a:moveTo>
                  <a:cubicBezTo>
                    <a:pt x="917" y="0"/>
                    <a:pt x="456" y="44"/>
                    <a:pt x="1" y="130"/>
                  </a:cubicBezTo>
                  <a:cubicBezTo>
                    <a:pt x="594" y="598"/>
                    <a:pt x="1207" y="1145"/>
                    <a:pt x="1791" y="1729"/>
                  </a:cubicBezTo>
                  <a:cubicBezTo>
                    <a:pt x="2375" y="2314"/>
                    <a:pt x="2923" y="2926"/>
                    <a:pt x="3390" y="3520"/>
                  </a:cubicBezTo>
                  <a:cubicBezTo>
                    <a:pt x="3583" y="2509"/>
                    <a:pt x="3562" y="1466"/>
                    <a:pt x="3325" y="462"/>
                  </a:cubicBezTo>
                  <a:cubicBezTo>
                    <a:pt x="3295" y="330"/>
                    <a:pt x="3190" y="226"/>
                    <a:pt x="3058" y="195"/>
                  </a:cubicBezTo>
                  <a:cubicBezTo>
                    <a:pt x="2506" y="65"/>
                    <a:pt x="1943" y="0"/>
                    <a:pt x="1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0"/>
            <p:cNvSpPr/>
            <p:nvPr/>
          </p:nvSpPr>
          <p:spPr>
            <a:xfrm>
              <a:off x="4467339" y="2717204"/>
              <a:ext cx="131611" cy="131611"/>
            </a:xfrm>
            <a:custGeom>
              <a:avLst/>
              <a:gdLst/>
              <a:ahLst/>
              <a:cxnLst/>
              <a:rect l="l" t="t" r="r" b="b"/>
              <a:pathLst>
                <a:path w="4727" h="4727" extrusionOk="0">
                  <a:moveTo>
                    <a:pt x="1636" y="1"/>
                  </a:moveTo>
                  <a:cubicBezTo>
                    <a:pt x="1080" y="79"/>
                    <a:pt x="530" y="220"/>
                    <a:pt x="0" y="427"/>
                  </a:cubicBezTo>
                  <a:cubicBezTo>
                    <a:pt x="95" y="480"/>
                    <a:pt x="198" y="542"/>
                    <a:pt x="309" y="613"/>
                  </a:cubicBezTo>
                  <a:cubicBezTo>
                    <a:pt x="957" y="1029"/>
                    <a:pt x="1697" y="1640"/>
                    <a:pt x="2392" y="2335"/>
                  </a:cubicBezTo>
                  <a:cubicBezTo>
                    <a:pt x="3087" y="3030"/>
                    <a:pt x="3698" y="3771"/>
                    <a:pt x="4114" y="4418"/>
                  </a:cubicBezTo>
                  <a:cubicBezTo>
                    <a:pt x="4185" y="4529"/>
                    <a:pt x="4247" y="4632"/>
                    <a:pt x="4301" y="4727"/>
                  </a:cubicBezTo>
                  <a:cubicBezTo>
                    <a:pt x="4507" y="4198"/>
                    <a:pt x="4648" y="3648"/>
                    <a:pt x="4726" y="3091"/>
                  </a:cubicBezTo>
                  <a:cubicBezTo>
                    <a:pt x="4322" y="2551"/>
                    <a:pt x="3830" y="1989"/>
                    <a:pt x="3285" y="1442"/>
                  </a:cubicBezTo>
                  <a:cubicBezTo>
                    <a:pt x="2738" y="897"/>
                    <a:pt x="2176" y="406"/>
                    <a:pt x="1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0"/>
            <p:cNvSpPr/>
            <p:nvPr/>
          </p:nvSpPr>
          <p:spPr>
            <a:xfrm>
              <a:off x="4566292" y="2774198"/>
              <a:ext cx="32659" cy="74618"/>
            </a:xfrm>
            <a:custGeom>
              <a:avLst/>
              <a:gdLst/>
              <a:ahLst/>
              <a:cxnLst/>
              <a:rect l="l" t="t" r="r" b="b"/>
              <a:pathLst>
                <a:path w="1173" h="2680" extrusionOk="0">
                  <a:moveTo>
                    <a:pt x="307" y="0"/>
                  </a:moveTo>
                  <a:cubicBezTo>
                    <a:pt x="267" y="538"/>
                    <a:pt x="165" y="1072"/>
                    <a:pt x="0" y="1591"/>
                  </a:cubicBezTo>
                  <a:cubicBezTo>
                    <a:pt x="211" y="1859"/>
                    <a:pt x="400" y="2123"/>
                    <a:pt x="560" y="2371"/>
                  </a:cubicBezTo>
                  <a:cubicBezTo>
                    <a:pt x="631" y="2482"/>
                    <a:pt x="693" y="2585"/>
                    <a:pt x="747" y="2680"/>
                  </a:cubicBezTo>
                  <a:cubicBezTo>
                    <a:pt x="953" y="2151"/>
                    <a:pt x="1094" y="1601"/>
                    <a:pt x="1172" y="1044"/>
                  </a:cubicBezTo>
                  <a:cubicBezTo>
                    <a:pt x="916" y="703"/>
                    <a:pt x="625" y="35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0"/>
            <p:cNvSpPr/>
            <p:nvPr/>
          </p:nvSpPr>
          <p:spPr>
            <a:xfrm>
              <a:off x="4339651" y="2844892"/>
              <a:ext cx="131611" cy="131611"/>
            </a:xfrm>
            <a:custGeom>
              <a:avLst/>
              <a:gdLst/>
              <a:ahLst/>
              <a:cxnLst/>
              <a:rect l="l" t="t" r="r" b="b"/>
              <a:pathLst>
                <a:path w="4727" h="4727" extrusionOk="0">
                  <a:moveTo>
                    <a:pt x="427" y="1"/>
                  </a:moveTo>
                  <a:cubicBezTo>
                    <a:pt x="221" y="530"/>
                    <a:pt x="79" y="1079"/>
                    <a:pt x="0" y="1635"/>
                  </a:cubicBezTo>
                  <a:cubicBezTo>
                    <a:pt x="407" y="2175"/>
                    <a:pt x="898" y="2739"/>
                    <a:pt x="1443" y="3284"/>
                  </a:cubicBezTo>
                  <a:cubicBezTo>
                    <a:pt x="1988" y="3829"/>
                    <a:pt x="2552" y="4321"/>
                    <a:pt x="3092" y="4727"/>
                  </a:cubicBezTo>
                  <a:cubicBezTo>
                    <a:pt x="3648" y="4649"/>
                    <a:pt x="4197" y="4507"/>
                    <a:pt x="4727" y="4301"/>
                  </a:cubicBezTo>
                  <a:cubicBezTo>
                    <a:pt x="4633" y="4248"/>
                    <a:pt x="4529" y="4185"/>
                    <a:pt x="4418" y="4113"/>
                  </a:cubicBezTo>
                  <a:cubicBezTo>
                    <a:pt x="3770" y="3699"/>
                    <a:pt x="3031" y="3088"/>
                    <a:pt x="2336" y="2391"/>
                  </a:cubicBezTo>
                  <a:cubicBezTo>
                    <a:pt x="1641" y="1696"/>
                    <a:pt x="1029" y="957"/>
                    <a:pt x="614" y="309"/>
                  </a:cubicBezTo>
                  <a:cubicBezTo>
                    <a:pt x="542" y="198"/>
                    <a:pt x="481" y="96"/>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0"/>
            <p:cNvSpPr/>
            <p:nvPr/>
          </p:nvSpPr>
          <p:spPr>
            <a:xfrm>
              <a:off x="4426966" y="2805299"/>
              <a:ext cx="84669" cy="83138"/>
            </a:xfrm>
            <a:custGeom>
              <a:avLst/>
              <a:gdLst/>
              <a:ahLst/>
              <a:cxnLst/>
              <a:rect l="l" t="t" r="r" b="b"/>
              <a:pathLst>
                <a:path w="3041" h="2986" extrusionOk="0">
                  <a:moveTo>
                    <a:pt x="2725" y="1"/>
                  </a:moveTo>
                  <a:cubicBezTo>
                    <a:pt x="2652" y="1"/>
                    <a:pt x="2579" y="29"/>
                    <a:pt x="2522" y="85"/>
                  </a:cubicBezTo>
                  <a:lnTo>
                    <a:pt x="114" y="2494"/>
                  </a:lnTo>
                  <a:cubicBezTo>
                    <a:pt x="0" y="2606"/>
                    <a:pt x="0" y="2788"/>
                    <a:pt x="114" y="2901"/>
                  </a:cubicBezTo>
                  <a:cubicBezTo>
                    <a:pt x="170" y="2957"/>
                    <a:pt x="243" y="2985"/>
                    <a:pt x="316" y="2985"/>
                  </a:cubicBezTo>
                  <a:cubicBezTo>
                    <a:pt x="390" y="2985"/>
                    <a:pt x="464" y="2957"/>
                    <a:pt x="520" y="2901"/>
                  </a:cubicBezTo>
                  <a:lnTo>
                    <a:pt x="2929" y="492"/>
                  </a:lnTo>
                  <a:cubicBezTo>
                    <a:pt x="3041" y="379"/>
                    <a:pt x="3041" y="197"/>
                    <a:pt x="2929" y="85"/>
                  </a:cubicBezTo>
                  <a:cubicBezTo>
                    <a:pt x="2872" y="29"/>
                    <a:pt x="2799" y="1"/>
                    <a:pt x="2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0"/>
            <p:cNvSpPr/>
            <p:nvPr/>
          </p:nvSpPr>
          <p:spPr>
            <a:xfrm>
              <a:off x="4466559" y="2803712"/>
              <a:ext cx="46887" cy="44882"/>
            </a:xfrm>
            <a:custGeom>
              <a:avLst/>
              <a:gdLst/>
              <a:ahLst/>
              <a:cxnLst/>
              <a:rect l="l" t="t" r="r" b="b"/>
              <a:pathLst>
                <a:path w="1684" h="1612" extrusionOk="0">
                  <a:moveTo>
                    <a:pt x="325" y="1"/>
                  </a:moveTo>
                  <a:cubicBezTo>
                    <a:pt x="241" y="1"/>
                    <a:pt x="157" y="37"/>
                    <a:pt x="100" y="108"/>
                  </a:cubicBezTo>
                  <a:cubicBezTo>
                    <a:pt x="0" y="231"/>
                    <a:pt x="20" y="413"/>
                    <a:pt x="143" y="513"/>
                  </a:cubicBezTo>
                  <a:cubicBezTo>
                    <a:pt x="295" y="635"/>
                    <a:pt x="480" y="804"/>
                    <a:pt x="663" y="986"/>
                  </a:cubicBezTo>
                  <a:cubicBezTo>
                    <a:pt x="845" y="1170"/>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0"/>
            <p:cNvSpPr/>
            <p:nvPr/>
          </p:nvSpPr>
          <p:spPr>
            <a:xfrm>
              <a:off x="4445538" y="2824733"/>
              <a:ext cx="46887" cy="44882"/>
            </a:xfrm>
            <a:custGeom>
              <a:avLst/>
              <a:gdLst/>
              <a:ahLst/>
              <a:cxnLst/>
              <a:rect l="l" t="t" r="r" b="b"/>
              <a:pathLst>
                <a:path w="1684" h="1612" extrusionOk="0">
                  <a:moveTo>
                    <a:pt x="325" y="1"/>
                  </a:moveTo>
                  <a:cubicBezTo>
                    <a:pt x="241" y="1"/>
                    <a:pt x="157" y="37"/>
                    <a:pt x="100" y="108"/>
                  </a:cubicBezTo>
                  <a:cubicBezTo>
                    <a:pt x="0" y="231"/>
                    <a:pt x="20" y="412"/>
                    <a:pt x="143" y="513"/>
                  </a:cubicBezTo>
                  <a:cubicBezTo>
                    <a:pt x="294" y="634"/>
                    <a:pt x="480" y="803"/>
                    <a:pt x="663" y="986"/>
                  </a:cubicBezTo>
                  <a:cubicBezTo>
                    <a:pt x="846" y="1169"/>
                    <a:pt x="1014" y="1354"/>
                    <a:pt x="1136" y="1505"/>
                  </a:cubicBezTo>
                  <a:cubicBezTo>
                    <a:pt x="1193" y="1575"/>
                    <a:pt x="1276" y="1611"/>
                    <a:pt x="1360" y="1611"/>
                  </a:cubicBezTo>
                  <a:cubicBezTo>
                    <a:pt x="1424" y="1611"/>
                    <a:pt x="1487"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0"/>
            <p:cNvSpPr/>
            <p:nvPr/>
          </p:nvSpPr>
          <p:spPr>
            <a:xfrm>
              <a:off x="4424516" y="2845755"/>
              <a:ext cx="46887" cy="44882"/>
            </a:xfrm>
            <a:custGeom>
              <a:avLst/>
              <a:gdLst/>
              <a:ahLst/>
              <a:cxnLst/>
              <a:rect l="l" t="t" r="r" b="b"/>
              <a:pathLst>
                <a:path w="1684" h="1612" extrusionOk="0">
                  <a:moveTo>
                    <a:pt x="325" y="1"/>
                  </a:moveTo>
                  <a:cubicBezTo>
                    <a:pt x="241" y="1"/>
                    <a:pt x="157" y="37"/>
                    <a:pt x="100" y="108"/>
                  </a:cubicBezTo>
                  <a:cubicBezTo>
                    <a:pt x="0" y="231"/>
                    <a:pt x="20" y="412"/>
                    <a:pt x="143" y="512"/>
                  </a:cubicBezTo>
                  <a:cubicBezTo>
                    <a:pt x="296" y="634"/>
                    <a:pt x="480" y="803"/>
                    <a:pt x="663" y="986"/>
                  </a:cubicBezTo>
                  <a:cubicBezTo>
                    <a:pt x="846" y="1169"/>
                    <a:pt x="1014" y="1354"/>
                    <a:pt x="1137" y="1505"/>
                  </a:cubicBezTo>
                  <a:cubicBezTo>
                    <a:pt x="1193" y="1575"/>
                    <a:pt x="1276" y="1611"/>
                    <a:pt x="1360" y="1611"/>
                  </a:cubicBezTo>
                  <a:cubicBezTo>
                    <a:pt x="1424" y="1611"/>
                    <a:pt x="1488" y="1591"/>
                    <a:pt x="1541" y="1548"/>
                  </a:cubicBezTo>
                  <a:cubicBezTo>
                    <a:pt x="1664" y="1448"/>
                    <a:pt x="1683" y="1266"/>
                    <a:pt x="1583" y="1143"/>
                  </a:cubicBezTo>
                  <a:cubicBezTo>
                    <a:pt x="1448" y="976"/>
                    <a:pt x="1265" y="776"/>
                    <a:pt x="1069" y="580"/>
                  </a:cubicBezTo>
                  <a:cubicBezTo>
                    <a:pt x="872" y="383"/>
                    <a:pt x="672" y="200"/>
                    <a:pt x="505" y="65"/>
                  </a:cubicBezTo>
                  <a:cubicBezTo>
                    <a:pt x="452" y="22"/>
                    <a:pt x="388"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0"/>
            <p:cNvSpPr/>
            <p:nvPr/>
          </p:nvSpPr>
          <p:spPr>
            <a:xfrm>
              <a:off x="4498105" y="2478924"/>
              <a:ext cx="314370" cy="301618"/>
            </a:xfrm>
            <a:custGeom>
              <a:avLst/>
              <a:gdLst/>
              <a:ahLst/>
              <a:cxnLst/>
              <a:rect l="l" t="t" r="r" b="b"/>
              <a:pathLst>
                <a:path w="11291" h="10833" extrusionOk="0">
                  <a:moveTo>
                    <a:pt x="4894" y="0"/>
                  </a:moveTo>
                  <a:cubicBezTo>
                    <a:pt x="4176" y="0"/>
                    <a:pt x="3470" y="175"/>
                    <a:pt x="2831" y="543"/>
                  </a:cubicBezTo>
                  <a:cubicBezTo>
                    <a:pt x="572" y="1848"/>
                    <a:pt x="0" y="5088"/>
                    <a:pt x="1553" y="7778"/>
                  </a:cubicBezTo>
                  <a:cubicBezTo>
                    <a:pt x="2667" y="9708"/>
                    <a:pt x="4573" y="10832"/>
                    <a:pt x="6395" y="10832"/>
                  </a:cubicBezTo>
                  <a:cubicBezTo>
                    <a:pt x="7114" y="10832"/>
                    <a:pt x="7819" y="10657"/>
                    <a:pt x="8459" y="10288"/>
                  </a:cubicBezTo>
                  <a:cubicBezTo>
                    <a:pt x="10717" y="8985"/>
                    <a:pt x="11291" y="5745"/>
                    <a:pt x="9737" y="3053"/>
                  </a:cubicBezTo>
                  <a:cubicBezTo>
                    <a:pt x="8622" y="1124"/>
                    <a:pt x="6717" y="0"/>
                    <a:pt x="4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0"/>
            <p:cNvSpPr/>
            <p:nvPr/>
          </p:nvSpPr>
          <p:spPr>
            <a:xfrm>
              <a:off x="4489028" y="2470849"/>
              <a:ext cx="319437" cy="375540"/>
            </a:xfrm>
            <a:custGeom>
              <a:avLst/>
              <a:gdLst/>
              <a:ahLst/>
              <a:cxnLst/>
              <a:rect l="l" t="t" r="r" b="b"/>
              <a:pathLst>
                <a:path w="11473" h="13488" extrusionOk="0">
                  <a:moveTo>
                    <a:pt x="5221" y="576"/>
                  </a:moveTo>
                  <a:cubicBezTo>
                    <a:pt x="5729" y="576"/>
                    <a:pt x="6254" y="671"/>
                    <a:pt x="6777" y="860"/>
                  </a:cubicBezTo>
                  <a:cubicBezTo>
                    <a:pt x="8017" y="1311"/>
                    <a:pt x="9096" y="2245"/>
                    <a:pt x="9814" y="3487"/>
                  </a:cubicBezTo>
                  <a:cubicBezTo>
                    <a:pt x="11286" y="6038"/>
                    <a:pt x="10759" y="9106"/>
                    <a:pt x="8641" y="10330"/>
                  </a:cubicBezTo>
                  <a:cubicBezTo>
                    <a:pt x="8048" y="10672"/>
                    <a:pt x="7392" y="10834"/>
                    <a:pt x="6723" y="10834"/>
                  </a:cubicBezTo>
                  <a:cubicBezTo>
                    <a:pt x="5001" y="10834"/>
                    <a:pt x="3189" y="9761"/>
                    <a:pt x="2129" y="7924"/>
                  </a:cubicBezTo>
                  <a:cubicBezTo>
                    <a:pt x="657" y="5375"/>
                    <a:pt x="1183" y="2305"/>
                    <a:pt x="3302" y="1082"/>
                  </a:cubicBezTo>
                  <a:cubicBezTo>
                    <a:pt x="3885" y="746"/>
                    <a:pt x="4539" y="576"/>
                    <a:pt x="5221" y="576"/>
                  </a:cubicBezTo>
                  <a:close/>
                  <a:moveTo>
                    <a:pt x="5220" y="0"/>
                  </a:moveTo>
                  <a:cubicBezTo>
                    <a:pt x="4438" y="0"/>
                    <a:pt x="3687" y="196"/>
                    <a:pt x="3014" y="585"/>
                  </a:cubicBezTo>
                  <a:cubicBezTo>
                    <a:pt x="620" y="1966"/>
                    <a:pt x="1" y="5389"/>
                    <a:pt x="1630" y="8212"/>
                  </a:cubicBezTo>
                  <a:cubicBezTo>
                    <a:pt x="2660" y="9995"/>
                    <a:pt x="4345" y="11120"/>
                    <a:pt x="6049" y="11359"/>
                  </a:cubicBezTo>
                  <a:cubicBezTo>
                    <a:pt x="7273" y="11747"/>
                    <a:pt x="8380" y="12449"/>
                    <a:pt x="9252" y="13394"/>
                  </a:cubicBezTo>
                  <a:cubicBezTo>
                    <a:pt x="9308" y="13455"/>
                    <a:pt x="9386" y="13487"/>
                    <a:pt x="9463" y="13487"/>
                  </a:cubicBezTo>
                  <a:cubicBezTo>
                    <a:pt x="9532" y="13487"/>
                    <a:pt x="9603" y="13462"/>
                    <a:pt x="9658" y="13410"/>
                  </a:cubicBezTo>
                  <a:cubicBezTo>
                    <a:pt x="9775" y="13303"/>
                    <a:pt x="9782" y="13121"/>
                    <a:pt x="9675" y="13004"/>
                  </a:cubicBezTo>
                  <a:cubicBezTo>
                    <a:pt x="9049" y="12326"/>
                    <a:pt x="8311" y="11765"/>
                    <a:pt x="7499" y="11342"/>
                  </a:cubicBezTo>
                  <a:cubicBezTo>
                    <a:pt x="7995" y="11258"/>
                    <a:pt x="8477" y="11088"/>
                    <a:pt x="8929" y="10828"/>
                  </a:cubicBezTo>
                  <a:cubicBezTo>
                    <a:pt x="9379" y="10569"/>
                    <a:pt x="9765" y="10236"/>
                    <a:pt x="10087" y="9849"/>
                  </a:cubicBezTo>
                  <a:lnTo>
                    <a:pt x="10087" y="9849"/>
                  </a:lnTo>
                  <a:cubicBezTo>
                    <a:pt x="10048" y="10764"/>
                    <a:pt x="10165" y="11683"/>
                    <a:pt x="10440" y="12563"/>
                  </a:cubicBezTo>
                  <a:cubicBezTo>
                    <a:pt x="10477" y="12685"/>
                    <a:pt x="10592" y="12764"/>
                    <a:pt x="10714" y="12764"/>
                  </a:cubicBezTo>
                  <a:cubicBezTo>
                    <a:pt x="10742" y="12764"/>
                    <a:pt x="10771" y="12760"/>
                    <a:pt x="10799" y="12752"/>
                  </a:cubicBezTo>
                  <a:cubicBezTo>
                    <a:pt x="10952" y="12704"/>
                    <a:pt x="11036" y="12543"/>
                    <a:pt x="10988" y="12391"/>
                  </a:cubicBezTo>
                  <a:cubicBezTo>
                    <a:pt x="10607" y="11165"/>
                    <a:pt x="10552" y="9855"/>
                    <a:pt x="10827" y="8601"/>
                  </a:cubicBezTo>
                  <a:cubicBezTo>
                    <a:pt x="11473" y="7006"/>
                    <a:pt x="11341" y="4984"/>
                    <a:pt x="10312" y="3201"/>
                  </a:cubicBezTo>
                  <a:cubicBezTo>
                    <a:pt x="9526" y="1840"/>
                    <a:pt x="8341" y="818"/>
                    <a:pt x="6973" y="320"/>
                  </a:cubicBezTo>
                  <a:cubicBezTo>
                    <a:pt x="6386" y="106"/>
                    <a:pt x="5795" y="0"/>
                    <a:pt x="5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0"/>
            <p:cNvSpPr/>
            <p:nvPr/>
          </p:nvSpPr>
          <p:spPr>
            <a:xfrm>
              <a:off x="4745852" y="2815712"/>
              <a:ext cx="128799" cy="165050"/>
            </a:xfrm>
            <a:custGeom>
              <a:avLst/>
              <a:gdLst/>
              <a:ahLst/>
              <a:cxnLst/>
              <a:rect l="l" t="t" r="r" b="b"/>
              <a:pathLst>
                <a:path w="4626" h="5928" extrusionOk="0">
                  <a:moveTo>
                    <a:pt x="1645" y="1"/>
                  </a:moveTo>
                  <a:cubicBezTo>
                    <a:pt x="1594" y="1"/>
                    <a:pt x="1542" y="14"/>
                    <a:pt x="1495" y="41"/>
                  </a:cubicBezTo>
                  <a:lnTo>
                    <a:pt x="194" y="793"/>
                  </a:lnTo>
                  <a:cubicBezTo>
                    <a:pt x="51" y="876"/>
                    <a:pt x="1" y="1058"/>
                    <a:pt x="84" y="1201"/>
                  </a:cubicBezTo>
                  <a:lnTo>
                    <a:pt x="2668" y="5677"/>
                  </a:lnTo>
                  <a:cubicBezTo>
                    <a:pt x="2761" y="5838"/>
                    <a:pt x="2929" y="5927"/>
                    <a:pt x="3101" y="5927"/>
                  </a:cubicBezTo>
                  <a:cubicBezTo>
                    <a:pt x="3186" y="5927"/>
                    <a:pt x="3272" y="5906"/>
                    <a:pt x="3350" y="5860"/>
                  </a:cubicBezTo>
                  <a:lnTo>
                    <a:pt x="4306" y="5309"/>
                  </a:lnTo>
                  <a:cubicBezTo>
                    <a:pt x="4544" y="5171"/>
                    <a:pt x="4626" y="4866"/>
                    <a:pt x="4488" y="4627"/>
                  </a:cubicBezTo>
                  <a:lnTo>
                    <a:pt x="1904" y="151"/>
                  </a:lnTo>
                  <a:cubicBezTo>
                    <a:pt x="1849" y="55"/>
                    <a:pt x="1748"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0"/>
            <p:cNvSpPr/>
            <p:nvPr/>
          </p:nvSpPr>
          <p:spPr>
            <a:xfrm>
              <a:off x="4762140" y="2844056"/>
              <a:ext cx="66711" cy="57049"/>
            </a:xfrm>
            <a:custGeom>
              <a:avLst/>
              <a:gdLst/>
              <a:ahLst/>
              <a:cxnLst/>
              <a:rect l="l" t="t" r="r" b="b"/>
              <a:pathLst>
                <a:path w="2396" h="2049" extrusionOk="0">
                  <a:moveTo>
                    <a:pt x="1819" y="0"/>
                  </a:moveTo>
                  <a:lnTo>
                    <a:pt x="0" y="1050"/>
                  </a:lnTo>
                  <a:lnTo>
                    <a:pt x="576" y="2048"/>
                  </a:lnTo>
                  <a:lnTo>
                    <a:pt x="2395" y="997"/>
                  </a:lnTo>
                  <a:lnTo>
                    <a:pt x="18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0"/>
            <p:cNvSpPr/>
            <p:nvPr/>
          </p:nvSpPr>
          <p:spPr>
            <a:xfrm>
              <a:off x="4544074" y="2609424"/>
              <a:ext cx="84057" cy="129885"/>
            </a:xfrm>
            <a:custGeom>
              <a:avLst/>
              <a:gdLst/>
              <a:ahLst/>
              <a:cxnLst/>
              <a:rect l="l" t="t" r="r" b="b"/>
              <a:pathLst>
                <a:path w="3019" h="4665" extrusionOk="0">
                  <a:moveTo>
                    <a:pt x="328" y="0"/>
                  </a:moveTo>
                  <a:cubicBezTo>
                    <a:pt x="279" y="0"/>
                    <a:pt x="230" y="13"/>
                    <a:pt x="185" y="39"/>
                  </a:cubicBezTo>
                  <a:cubicBezTo>
                    <a:pt x="48" y="118"/>
                    <a:pt x="1" y="295"/>
                    <a:pt x="80" y="431"/>
                  </a:cubicBezTo>
                  <a:lnTo>
                    <a:pt x="2440" y="4521"/>
                  </a:lnTo>
                  <a:cubicBezTo>
                    <a:pt x="2494" y="4612"/>
                    <a:pt x="2590" y="4665"/>
                    <a:pt x="2690" y="4665"/>
                  </a:cubicBezTo>
                  <a:cubicBezTo>
                    <a:pt x="2739" y="4665"/>
                    <a:pt x="2788" y="4651"/>
                    <a:pt x="2834" y="4626"/>
                  </a:cubicBezTo>
                  <a:cubicBezTo>
                    <a:pt x="2971" y="4546"/>
                    <a:pt x="3018" y="4371"/>
                    <a:pt x="2939" y="4233"/>
                  </a:cubicBezTo>
                  <a:lnTo>
                    <a:pt x="578" y="145"/>
                  </a:lnTo>
                  <a:cubicBezTo>
                    <a:pt x="524" y="52"/>
                    <a:pt x="42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0"/>
            <p:cNvSpPr/>
            <p:nvPr/>
          </p:nvSpPr>
          <p:spPr>
            <a:xfrm>
              <a:off x="4548417" y="2551204"/>
              <a:ext cx="128911" cy="207510"/>
            </a:xfrm>
            <a:custGeom>
              <a:avLst/>
              <a:gdLst/>
              <a:ahLst/>
              <a:cxnLst/>
              <a:rect l="l" t="t" r="r" b="b"/>
              <a:pathLst>
                <a:path w="4630" h="7453" extrusionOk="0">
                  <a:moveTo>
                    <a:pt x="330" y="0"/>
                  </a:moveTo>
                  <a:cubicBezTo>
                    <a:pt x="281" y="0"/>
                    <a:pt x="232" y="13"/>
                    <a:pt x="186" y="39"/>
                  </a:cubicBezTo>
                  <a:cubicBezTo>
                    <a:pt x="48" y="118"/>
                    <a:pt x="1" y="294"/>
                    <a:pt x="81" y="432"/>
                  </a:cubicBezTo>
                  <a:lnTo>
                    <a:pt x="4051" y="7308"/>
                  </a:lnTo>
                  <a:cubicBezTo>
                    <a:pt x="4105" y="7401"/>
                    <a:pt x="4201" y="7452"/>
                    <a:pt x="4300" y="7452"/>
                  </a:cubicBezTo>
                  <a:cubicBezTo>
                    <a:pt x="4349" y="7452"/>
                    <a:pt x="4399" y="7440"/>
                    <a:pt x="4444" y="7414"/>
                  </a:cubicBezTo>
                  <a:cubicBezTo>
                    <a:pt x="4582" y="7335"/>
                    <a:pt x="4629" y="7158"/>
                    <a:pt x="4549" y="7022"/>
                  </a:cubicBezTo>
                  <a:lnTo>
                    <a:pt x="579" y="144"/>
                  </a:lnTo>
                  <a:cubicBezTo>
                    <a:pt x="526" y="52"/>
                    <a:pt x="43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0"/>
            <p:cNvSpPr/>
            <p:nvPr/>
          </p:nvSpPr>
          <p:spPr>
            <a:xfrm>
              <a:off x="4570330" y="2523361"/>
              <a:ext cx="141050" cy="228615"/>
            </a:xfrm>
            <a:custGeom>
              <a:avLst/>
              <a:gdLst/>
              <a:ahLst/>
              <a:cxnLst/>
              <a:rect l="l" t="t" r="r" b="b"/>
              <a:pathLst>
                <a:path w="5066" h="8211" extrusionOk="0">
                  <a:moveTo>
                    <a:pt x="330" y="0"/>
                  </a:moveTo>
                  <a:cubicBezTo>
                    <a:pt x="281" y="0"/>
                    <a:pt x="231" y="13"/>
                    <a:pt x="186" y="39"/>
                  </a:cubicBezTo>
                  <a:cubicBezTo>
                    <a:pt x="48" y="118"/>
                    <a:pt x="1" y="294"/>
                    <a:pt x="81" y="432"/>
                  </a:cubicBezTo>
                  <a:lnTo>
                    <a:pt x="4489" y="8067"/>
                  </a:lnTo>
                  <a:cubicBezTo>
                    <a:pt x="4541" y="8158"/>
                    <a:pt x="4639" y="8211"/>
                    <a:pt x="4738" y="8211"/>
                  </a:cubicBezTo>
                  <a:cubicBezTo>
                    <a:pt x="4786" y="8211"/>
                    <a:pt x="4836" y="8197"/>
                    <a:pt x="4882" y="8172"/>
                  </a:cubicBezTo>
                  <a:cubicBezTo>
                    <a:pt x="5019" y="8092"/>
                    <a:pt x="5066" y="7917"/>
                    <a:pt x="4986" y="7779"/>
                  </a:cubicBezTo>
                  <a:lnTo>
                    <a:pt x="579" y="144"/>
                  </a:lnTo>
                  <a:cubicBezTo>
                    <a:pt x="526" y="52"/>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0"/>
            <p:cNvSpPr/>
            <p:nvPr/>
          </p:nvSpPr>
          <p:spPr>
            <a:xfrm>
              <a:off x="4598813" y="2506906"/>
              <a:ext cx="141050" cy="228615"/>
            </a:xfrm>
            <a:custGeom>
              <a:avLst/>
              <a:gdLst/>
              <a:ahLst/>
              <a:cxnLst/>
              <a:rect l="l" t="t" r="r" b="b"/>
              <a:pathLst>
                <a:path w="5066" h="8211" extrusionOk="0">
                  <a:moveTo>
                    <a:pt x="329" y="0"/>
                  </a:moveTo>
                  <a:cubicBezTo>
                    <a:pt x="281" y="0"/>
                    <a:pt x="231" y="12"/>
                    <a:pt x="186" y="38"/>
                  </a:cubicBezTo>
                  <a:cubicBezTo>
                    <a:pt x="48" y="118"/>
                    <a:pt x="1" y="295"/>
                    <a:pt x="80" y="431"/>
                  </a:cubicBezTo>
                  <a:lnTo>
                    <a:pt x="4489" y="8066"/>
                  </a:lnTo>
                  <a:cubicBezTo>
                    <a:pt x="4542" y="8159"/>
                    <a:pt x="4638" y="8210"/>
                    <a:pt x="4738" y="8210"/>
                  </a:cubicBezTo>
                  <a:cubicBezTo>
                    <a:pt x="4787" y="8210"/>
                    <a:pt x="4835" y="8198"/>
                    <a:pt x="4882" y="8172"/>
                  </a:cubicBezTo>
                  <a:cubicBezTo>
                    <a:pt x="5018" y="8092"/>
                    <a:pt x="5066" y="7916"/>
                    <a:pt x="4987" y="7778"/>
                  </a:cubicBezTo>
                  <a:lnTo>
                    <a:pt x="579" y="145"/>
                  </a:lnTo>
                  <a:cubicBezTo>
                    <a:pt x="526" y="52"/>
                    <a:pt x="429"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0"/>
            <p:cNvSpPr/>
            <p:nvPr/>
          </p:nvSpPr>
          <p:spPr>
            <a:xfrm>
              <a:off x="4633895" y="2501866"/>
              <a:ext cx="128883" cy="207482"/>
            </a:xfrm>
            <a:custGeom>
              <a:avLst/>
              <a:gdLst/>
              <a:ahLst/>
              <a:cxnLst/>
              <a:rect l="l" t="t" r="r" b="b"/>
              <a:pathLst>
                <a:path w="4629" h="7452" extrusionOk="0">
                  <a:moveTo>
                    <a:pt x="329" y="0"/>
                  </a:moveTo>
                  <a:cubicBezTo>
                    <a:pt x="280" y="0"/>
                    <a:pt x="230" y="13"/>
                    <a:pt x="185" y="39"/>
                  </a:cubicBezTo>
                  <a:cubicBezTo>
                    <a:pt x="48" y="118"/>
                    <a:pt x="1" y="294"/>
                    <a:pt x="80" y="432"/>
                  </a:cubicBezTo>
                  <a:lnTo>
                    <a:pt x="4050" y="7308"/>
                  </a:lnTo>
                  <a:cubicBezTo>
                    <a:pt x="4104" y="7401"/>
                    <a:pt x="4200" y="7452"/>
                    <a:pt x="4300" y="7452"/>
                  </a:cubicBezTo>
                  <a:cubicBezTo>
                    <a:pt x="4349" y="7452"/>
                    <a:pt x="4399" y="7440"/>
                    <a:pt x="4444" y="7414"/>
                  </a:cubicBezTo>
                  <a:cubicBezTo>
                    <a:pt x="4580" y="7335"/>
                    <a:pt x="4628" y="7158"/>
                    <a:pt x="4549" y="7021"/>
                  </a:cubicBezTo>
                  <a:lnTo>
                    <a:pt x="579" y="144"/>
                  </a:lnTo>
                  <a:cubicBezTo>
                    <a:pt x="525" y="52"/>
                    <a:pt x="428" y="0"/>
                    <a:pt x="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0"/>
            <p:cNvSpPr/>
            <p:nvPr/>
          </p:nvSpPr>
          <p:spPr>
            <a:xfrm>
              <a:off x="4686490" y="2527204"/>
              <a:ext cx="79657" cy="122256"/>
            </a:xfrm>
            <a:custGeom>
              <a:avLst/>
              <a:gdLst/>
              <a:ahLst/>
              <a:cxnLst/>
              <a:rect l="l" t="t" r="r" b="b"/>
              <a:pathLst>
                <a:path w="2861" h="4391" extrusionOk="0">
                  <a:moveTo>
                    <a:pt x="330" y="0"/>
                  </a:moveTo>
                  <a:cubicBezTo>
                    <a:pt x="281" y="0"/>
                    <a:pt x="231" y="13"/>
                    <a:pt x="186" y="39"/>
                  </a:cubicBezTo>
                  <a:cubicBezTo>
                    <a:pt x="49" y="118"/>
                    <a:pt x="1" y="294"/>
                    <a:pt x="80" y="432"/>
                  </a:cubicBezTo>
                  <a:lnTo>
                    <a:pt x="2283" y="4247"/>
                  </a:lnTo>
                  <a:cubicBezTo>
                    <a:pt x="2337" y="4338"/>
                    <a:pt x="2433" y="4390"/>
                    <a:pt x="2532" y="4390"/>
                  </a:cubicBezTo>
                  <a:cubicBezTo>
                    <a:pt x="2582" y="4390"/>
                    <a:pt x="2630" y="4377"/>
                    <a:pt x="2676" y="4351"/>
                  </a:cubicBezTo>
                  <a:cubicBezTo>
                    <a:pt x="2813" y="4272"/>
                    <a:pt x="2861" y="4097"/>
                    <a:pt x="2782" y="3959"/>
                  </a:cubicBezTo>
                  <a:lnTo>
                    <a:pt x="579" y="144"/>
                  </a:lnTo>
                  <a:cubicBezTo>
                    <a:pt x="526" y="51"/>
                    <a:pt x="429"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0"/>
            <p:cNvSpPr/>
            <p:nvPr/>
          </p:nvSpPr>
          <p:spPr>
            <a:xfrm>
              <a:off x="4551062" y="2519714"/>
              <a:ext cx="126850" cy="78711"/>
            </a:xfrm>
            <a:custGeom>
              <a:avLst/>
              <a:gdLst/>
              <a:ahLst/>
              <a:cxnLst/>
              <a:rect l="l" t="t" r="r" b="b"/>
              <a:pathLst>
                <a:path w="4556" h="2827" extrusionOk="0">
                  <a:moveTo>
                    <a:pt x="4227" y="1"/>
                  </a:moveTo>
                  <a:cubicBezTo>
                    <a:pt x="4178" y="1"/>
                    <a:pt x="4129" y="13"/>
                    <a:pt x="4083" y="39"/>
                  </a:cubicBezTo>
                  <a:lnTo>
                    <a:pt x="185" y="2290"/>
                  </a:lnTo>
                  <a:cubicBezTo>
                    <a:pt x="47" y="2369"/>
                    <a:pt x="1" y="2545"/>
                    <a:pt x="80" y="2682"/>
                  </a:cubicBezTo>
                  <a:cubicBezTo>
                    <a:pt x="133" y="2775"/>
                    <a:pt x="230" y="2826"/>
                    <a:pt x="329" y="2826"/>
                  </a:cubicBezTo>
                  <a:cubicBezTo>
                    <a:pt x="378" y="2826"/>
                    <a:pt x="428" y="2814"/>
                    <a:pt x="473" y="2787"/>
                  </a:cubicBezTo>
                  <a:lnTo>
                    <a:pt x="4371" y="537"/>
                  </a:lnTo>
                  <a:cubicBezTo>
                    <a:pt x="4509" y="458"/>
                    <a:pt x="4555" y="282"/>
                    <a:pt x="4476" y="144"/>
                  </a:cubicBezTo>
                  <a:cubicBezTo>
                    <a:pt x="4423" y="52"/>
                    <a:pt x="4326" y="1"/>
                    <a:pt x="4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0"/>
            <p:cNvSpPr/>
            <p:nvPr/>
          </p:nvSpPr>
          <p:spPr>
            <a:xfrm>
              <a:off x="4539675" y="2532132"/>
              <a:ext cx="182508" cy="110841"/>
            </a:xfrm>
            <a:custGeom>
              <a:avLst/>
              <a:gdLst/>
              <a:ahLst/>
              <a:cxnLst/>
              <a:rect l="l" t="t" r="r" b="b"/>
              <a:pathLst>
                <a:path w="6555" h="3981" extrusionOk="0">
                  <a:moveTo>
                    <a:pt x="6227" y="1"/>
                  </a:moveTo>
                  <a:cubicBezTo>
                    <a:pt x="6178" y="1"/>
                    <a:pt x="6128" y="13"/>
                    <a:pt x="6083" y="40"/>
                  </a:cubicBezTo>
                  <a:lnTo>
                    <a:pt x="186" y="3444"/>
                  </a:lnTo>
                  <a:cubicBezTo>
                    <a:pt x="48" y="3523"/>
                    <a:pt x="0" y="3699"/>
                    <a:pt x="81" y="3837"/>
                  </a:cubicBezTo>
                  <a:cubicBezTo>
                    <a:pt x="133" y="3929"/>
                    <a:pt x="231" y="3981"/>
                    <a:pt x="329" y="3981"/>
                  </a:cubicBezTo>
                  <a:cubicBezTo>
                    <a:pt x="378" y="3981"/>
                    <a:pt x="428" y="3968"/>
                    <a:pt x="473" y="3941"/>
                  </a:cubicBezTo>
                  <a:lnTo>
                    <a:pt x="6370" y="537"/>
                  </a:lnTo>
                  <a:cubicBezTo>
                    <a:pt x="6507" y="458"/>
                    <a:pt x="6555" y="283"/>
                    <a:pt x="6475" y="145"/>
                  </a:cubicBezTo>
                  <a:cubicBezTo>
                    <a:pt x="6422" y="52"/>
                    <a:pt x="6326" y="1"/>
                    <a:pt x="6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0"/>
            <p:cNvSpPr/>
            <p:nvPr/>
          </p:nvSpPr>
          <p:spPr>
            <a:xfrm>
              <a:off x="4549865" y="2556995"/>
              <a:ext cx="195065" cy="118108"/>
            </a:xfrm>
            <a:custGeom>
              <a:avLst/>
              <a:gdLst/>
              <a:ahLst/>
              <a:cxnLst/>
              <a:rect l="l" t="t" r="r" b="b"/>
              <a:pathLst>
                <a:path w="7006" h="4242" extrusionOk="0">
                  <a:moveTo>
                    <a:pt x="6677" y="0"/>
                  </a:moveTo>
                  <a:cubicBezTo>
                    <a:pt x="6628" y="0"/>
                    <a:pt x="6578" y="13"/>
                    <a:pt x="6533" y="40"/>
                  </a:cubicBezTo>
                  <a:lnTo>
                    <a:pt x="184" y="3705"/>
                  </a:lnTo>
                  <a:cubicBezTo>
                    <a:pt x="46" y="3784"/>
                    <a:pt x="0" y="3960"/>
                    <a:pt x="79" y="4097"/>
                  </a:cubicBezTo>
                  <a:cubicBezTo>
                    <a:pt x="133" y="4189"/>
                    <a:pt x="229" y="4241"/>
                    <a:pt x="328" y="4241"/>
                  </a:cubicBezTo>
                  <a:cubicBezTo>
                    <a:pt x="377" y="4241"/>
                    <a:pt x="427" y="4229"/>
                    <a:pt x="472" y="4202"/>
                  </a:cubicBezTo>
                  <a:lnTo>
                    <a:pt x="6820" y="537"/>
                  </a:lnTo>
                  <a:cubicBezTo>
                    <a:pt x="6958" y="458"/>
                    <a:pt x="7006" y="282"/>
                    <a:pt x="6925" y="145"/>
                  </a:cubicBezTo>
                  <a:cubicBezTo>
                    <a:pt x="6872"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0"/>
            <p:cNvSpPr/>
            <p:nvPr/>
          </p:nvSpPr>
          <p:spPr>
            <a:xfrm>
              <a:off x="4566292" y="2585479"/>
              <a:ext cx="195092" cy="118108"/>
            </a:xfrm>
            <a:custGeom>
              <a:avLst/>
              <a:gdLst/>
              <a:ahLst/>
              <a:cxnLst/>
              <a:rect l="l" t="t" r="r" b="b"/>
              <a:pathLst>
                <a:path w="7007" h="4242" extrusionOk="0">
                  <a:moveTo>
                    <a:pt x="6677" y="0"/>
                  </a:moveTo>
                  <a:cubicBezTo>
                    <a:pt x="6628" y="0"/>
                    <a:pt x="6579" y="13"/>
                    <a:pt x="6534" y="39"/>
                  </a:cubicBezTo>
                  <a:lnTo>
                    <a:pt x="185" y="3705"/>
                  </a:lnTo>
                  <a:cubicBezTo>
                    <a:pt x="48" y="3784"/>
                    <a:pt x="0" y="3960"/>
                    <a:pt x="80" y="4098"/>
                  </a:cubicBezTo>
                  <a:cubicBezTo>
                    <a:pt x="133" y="4189"/>
                    <a:pt x="230" y="4242"/>
                    <a:pt x="330" y="4242"/>
                  </a:cubicBezTo>
                  <a:cubicBezTo>
                    <a:pt x="378" y="4242"/>
                    <a:pt x="427" y="4228"/>
                    <a:pt x="472" y="4203"/>
                  </a:cubicBezTo>
                  <a:lnTo>
                    <a:pt x="6821" y="538"/>
                  </a:lnTo>
                  <a:cubicBezTo>
                    <a:pt x="6958" y="458"/>
                    <a:pt x="7006" y="281"/>
                    <a:pt x="6927" y="145"/>
                  </a:cubicBezTo>
                  <a:cubicBezTo>
                    <a:pt x="6873" y="52"/>
                    <a:pt x="6776" y="0"/>
                    <a:pt x="6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0"/>
            <p:cNvSpPr/>
            <p:nvPr/>
          </p:nvSpPr>
          <p:spPr>
            <a:xfrm>
              <a:off x="4589012" y="2617610"/>
              <a:ext cx="182508" cy="110841"/>
            </a:xfrm>
            <a:custGeom>
              <a:avLst/>
              <a:gdLst/>
              <a:ahLst/>
              <a:cxnLst/>
              <a:rect l="l" t="t" r="r" b="b"/>
              <a:pathLst>
                <a:path w="6555" h="3981" extrusionOk="0">
                  <a:moveTo>
                    <a:pt x="6226" y="0"/>
                  </a:moveTo>
                  <a:cubicBezTo>
                    <a:pt x="6177" y="0"/>
                    <a:pt x="6128" y="12"/>
                    <a:pt x="6083" y="38"/>
                  </a:cubicBezTo>
                  <a:lnTo>
                    <a:pt x="186" y="3444"/>
                  </a:lnTo>
                  <a:cubicBezTo>
                    <a:pt x="48" y="3523"/>
                    <a:pt x="0" y="3699"/>
                    <a:pt x="81" y="3836"/>
                  </a:cubicBezTo>
                  <a:cubicBezTo>
                    <a:pt x="133" y="3928"/>
                    <a:pt x="230" y="3980"/>
                    <a:pt x="330" y="3980"/>
                  </a:cubicBezTo>
                  <a:cubicBezTo>
                    <a:pt x="378" y="3980"/>
                    <a:pt x="428" y="3967"/>
                    <a:pt x="474" y="3941"/>
                  </a:cubicBezTo>
                  <a:lnTo>
                    <a:pt x="6371" y="537"/>
                  </a:lnTo>
                  <a:cubicBezTo>
                    <a:pt x="6507" y="457"/>
                    <a:pt x="6555" y="281"/>
                    <a:pt x="6475" y="143"/>
                  </a:cubicBezTo>
                  <a:cubicBezTo>
                    <a:pt x="6422" y="52"/>
                    <a:pt x="6326"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0"/>
            <p:cNvSpPr/>
            <p:nvPr/>
          </p:nvSpPr>
          <p:spPr>
            <a:xfrm>
              <a:off x="4646118" y="2662158"/>
              <a:ext cx="114043" cy="71277"/>
            </a:xfrm>
            <a:custGeom>
              <a:avLst/>
              <a:gdLst/>
              <a:ahLst/>
              <a:cxnLst/>
              <a:rect l="l" t="t" r="r" b="b"/>
              <a:pathLst>
                <a:path w="4096" h="2560" extrusionOk="0">
                  <a:moveTo>
                    <a:pt x="3766" y="0"/>
                  </a:moveTo>
                  <a:cubicBezTo>
                    <a:pt x="3718" y="0"/>
                    <a:pt x="3668" y="13"/>
                    <a:pt x="3623" y="39"/>
                  </a:cubicBezTo>
                  <a:lnTo>
                    <a:pt x="185" y="2023"/>
                  </a:lnTo>
                  <a:cubicBezTo>
                    <a:pt x="48" y="2102"/>
                    <a:pt x="1" y="2279"/>
                    <a:pt x="80" y="2416"/>
                  </a:cubicBezTo>
                  <a:cubicBezTo>
                    <a:pt x="134" y="2508"/>
                    <a:pt x="230" y="2560"/>
                    <a:pt x="329" y="2560"/>
                  </a:cubicBezTo>
                  <a:cubicBezTo>
                    <a:pt x="379" y="2560"/>
                    <a:pt x="428" y="2547"/>
                    <a:pt x="473" y="2522"/>
                  </a:cubicBezTo>
                  <a:lnTo>
                    <a:pt x="3911" y="536"/>
                  </a:lnTo>
                  <a:cubicBezTo>
                    <a:pt x="4048" y="457"/>
                    <a:pt x="4095" y="281"/>
                    <a:pt x="4016" y="144"/>
                  </a:cubicBezTo>
                  <a:cubicBezTo>
                    <a:pt x="3963" y="52"/>
                    <a:pt x="386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0"/>
            <p:cNvSpPr/>
            <p:nvPr/>
          </p:nvSpPr>
          <p:spPr>
            <a:xfrm>
              <a:off x="4524194" y="2733297"/>
              <a:ext cx="245153" cy="245181"/>
            </a:xfrm>
            <a:custGeom>
              <a:avLst/>
              <a:gdLst/>
              <a:ahLst/>
              <a:cxnLst/>
              <a:rect l="l" t="t" r="r" b="b"/>
              <a:pathLst>
                <a:path w="8805" h="8806" extrusionOk="0">
                  <a:moveTo>
                    <a:pt x="4402" y="1"/>
                  </a:moveTo>
                  <a:cubicBezTo>
                    <a:pt x="1971" y="1"/>
                    <a:pt x="0" y="1972"/>
                    <a:pt x="0" y="4404"/>
                  </a:cubicBezTo>
                  <a:cubicBezTo>
                    <a:pt x="0" y="6835"/>
                    <a:pt x="1971" y="8806"/>
                    <a:pt x="4402" y="8806"/>
                  </a:cubicBezTo>
                  <a:cubicBezTo>
                    <a:pt x="6834" y="8806"/>
                    <a:pt x="8805" y="6835"/>
                    <a:pt x="8805" y="4404"/>
                  </a:cubicBezTo>
                  <a:cubicBezTo>
                    <a:pt x="8805" y="1972"/>
                    <a:pt x="6834" y="1"/>
                    <a:pt x="4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0"/>
            <p:cNvSpPr/>
            <p:nvPr/>
          </p:nvSpPr>
          <p:spPr>
            <a:xfrm>
              <a:off x="4524138" y="2733297"/>
              <a:ext cx="242898" cy="245181"/>
            </a:xfrm>
            <a:custGeom>
              <a:avLst/>
              <a:gdLst/>
              <a:ahLst/>
              <a:cxnLst/>
              <a:rect l="l" t="t" r="r" b="b"/>
              <a:pathLst>
                <a:path w="8724" h="8806" extrusionOk="0">
                  <a:moveTo>
                    <a:pt x="4404" y="1"/>
                  </a:moveTo>
                  <a:cubicBezTo>
                    <a:pt x="4271" y="1"/>
                    <a:pt x="4140" y="7"/>
                    <a:pt x="4011" y="19"/>
                  </a:cubicBezTo>
                  <a:cubicBezTo>
                    <a:pt x="3820" y="260"/>
                    <a:pt x="3512" y="696"/>
                    <a:pt x="3230" y="1318"/>
                  </a:cubicBezTo>
                  <a:cubicBezTo>
                    <a:pt x="2834" y="2193"/>
                    <a:pt x="2413" y="3617"/>
                    <a:pt x="2629" y="5472"/>
                  </a:cubicBezTo>
                  <a:cubicBezTo>
                    <a:pt x="2277" y="5397"/>
                    <a:pt x="1939" y="5289"/>
                    <a:pt x="1622" y="5152"/>
                  </a:cubicBezTo>
                  <a:cubicBezTo>
                    <a:pt x="1753" y="3699"/>
                    <a:pt x="862" y="2705"/>
                    <a:pt x="573" y="2424"/>
                  </a:cubicBezTo>
                  <a:cubicBezTo>
                    <a:pt x="556" y="2409"/>
                    <a:pt x="530" y="2390"/>
                    <a:pt x="498" y="2371"/>
                  </a:cubicBezTo>
                  <a:cubicBezTo>
                    <a:pt x="406" y="2549"/>
                    <a:pt x="325" y="2733"/>
                    <a:pt x="257" y="2923"/>
                  </a:cubicBezTo>
                  <a:cubicBezTo>
                    <a:pt x="529" y="3214"/>
                    <a:pt x="1059" y="3905"/>
                    <a:pt x="1059" y="4865"/>
                  </a:cubicBezTo>
                  <a:cubicBezTo>
                    <a:pt x="744" y="4677"/>
                    <a:pt x="456" y="4455"/>
                    <a:pt x="204" y="4204"/>
                  </a:cubicBezTo>
                  <a:cubicBezTo>
                    <a:pt x="172" y="4171"/>
                    <a:pt x="102" y="4103"/>
                    <a:pt x="18" y="4025"/>
                  </a:cubicBezTo>
                  <a:cubicBezTo>
                    <a:pt x="7" y="4149"/>
                    <a:pt x="1" y="4276"/>
                    <a:pt x="1" y="4404"/>
                  </a:cubicBezTo>
                  <a:cubicBezTo>
                    <a:pt x="1" y="4544"/>
                    <a:pt x="8" y="4682"/>
                    <a:pt x="22" y="4820"/>
                  </a:cubicBezTo>
                  <a:cubicBezTo>
                    <a:pt x="309" y="5073"/>
                    <a:pt x="633" y="5294"/>
                    <a:pt x="981" y="5481"/>
                  </a:cubicBezTo>
                  <a:cubicBezTo>
                    <a:pt x="889" y="5809"/>
                    <a:pt x="703" y="6081"/>
                    <a:pt x="426" y="6292"/>
                  </a:cubicBezTo>
                  <a:lnTo>
                    <a:pt x="708" y="6797"/>
                  </a:lnTo>
                  <a:cubicBezTo>
                    <a:pt x="718" y="6791"/>
                    <a:pt x="724" y="6787"/>
                    <a:pt x="729" y="6785"/>
                  </a:cubicBezTo>
                  <a:cubicBezTo>
                    <a:pt x="1108" y="6509"/>
                    <a:pt x="1369" y="6154"/>
                    <a:pt x="1508" y="5727"/>
                  </a:cubicBezTo>
                  <a:cubicBezTo>
                    <a:pt x="1891" y="5883"/>
                    <a:pt x="2299" y="6002"/>
                    <a:pt x="2721" y="6077"/>
                  </a:cubicBezTo>
                  <a:cubicBezTo>
                    <a:pt x="3005" y="7555"/>
                    <a:pt x="3613" y="8401"/>
                    <a:pt x="3966" y="8785"/>
                  </a:cubicBezTo>
                  <a:cubicBezTo>
                    <a:pt x="4110" y="8798"/>
                    <a:pt x="4256" y="8806"/>
                    <a:pt x="4404" y="8806"/>
                  </a:cubicBezTo>
                  <a:cubicBezTo>
                    <a:pt x="4557" y="8806"/>
                    <a:pt x="4710" y="8798"/>
                    <a:pt x="4859" y="8782"/>
                  </a:cubicBezTo>
                  <a:cubicBezTo>
                    <a:pt x="4737" y="8691"/>
                    <a:pt x="4624" y="8613"/>
                    <a:pt x="4578" y="8577"/>
                  </a:cubicBezTo>
                  <a:cubicBezTo>
                    <a:pt x="4568" y="8570"/>
                    <a:pt x="3709" y="7885"/>
                    <a:pt x="3326" y="6155"/>
                  </a:cubicBezTo>
                  <a:lnTo>
                    <a:pt x="3326" y="6155"/>
                  </a:lnTo>
                  <a:cubicBezTo>
                    <a:pt x="3506" y="6171"/>
                    <a:pt x="3690" y="6178"/>
                    <a:pt x="3876" y="6178"/>
                  </a:cubicBezTo>
                  <a:cubicBezTo>
                    <a:pt x="4265" y="6178"/>
                    <a:pt x="4648" y="6144"/>
                    <a:pt x="5018" y="6078"/>
                  </a:cubicBezTo>
                  <a:cubicBezTo>
                    <a:pt x="5362" y="6475"/>
                    <a:pt x="5858" y="6610"/>
                    <a:pt x="6376" y="6610"/>
                  </a:cubicBezTo>
                  <a:cubicBezTo>
                    <a:pt x="7181" y="6610"/>
                    <a:pt x="8042" y="6283"/>
                    <a:pt x="8469" y="6096"/>
                  </a:cubicBezTo>
                  <a:lnTo>
                    <a:pt x="8697" y="5382"/>
                  </a:lnTo>
                  <a:lnTo>
                    <a:pt x="8697" y="5382"/>
                  </a:lnTo>
                  <a:cubicBezTo>
                    <a:pt x="8601" y="5408"/>
                    <a:pt x="8519" y="5436"/>
                    <a:pt x="8477" y="5456"/>
                  </a:cubicBezTo>
                  <a:cubicBezTo>
                    <a:pt x="8461" y="5465"/>
                    <a:pt x="7310" y="6038"/>
                    <a:pt x="6375" y="6038"/>
                  </a:cubicBezTo>
                  <a:cubicBezTo>
                    <a:pt x="6138" y="6038"/>
                    <a:pt x="5915" y="6001"/>
                    <a:pt x="5728" y="5909"/>
                  </a:cubicBezTo>
                  <a:cubicBezTo>
                    <a:pt x="6181" y="5772"/>
                    <a:pt x="6610" y="5583"/>
                    <a:pt x="7005" y="5345"/>
                  </a:cubicBezTo>
                  <a:cubicBezTo>
                    <a:pt x="7771" y="4886"/>
                    <a:pt x="8370" y="4258"/>
                    <a:pt x="8724" y="3550"/>
                  </a:cubicBezTo>
                  <a:cubicBezTo>
                    <a:pt x="8663" y="3243"/>
                    <a:pt x="8571" y="2948"/>
                    <a:pt x="8451" y="2667"/>
                  </a:cubicBezTo>
                  <a:cubicBezTo>
                    <a:pt x="8396" y="2815"/>
                    <a:pt x="8352" y="2954"/>
                    <a:pt x="8336" y="3000"/>
                  </a:cubicBezTo>
                  <a:cubicBezTo>
                    <a:pt x="7899" y="4170"/>
                    <a:pt x="6730" y="5069"/>
                    <a:pt x="5287" y="5431"/>
                  </a:cubicBezTo>
                  <a:cubicBezTo>
                    <a:pt x="5209" y="5242"/>
                    <a:pt x="5194" y="5036"/>
                    <a:pt x="5243" y="4808"/>
                  </a:cubicBezTo>
                  <a:cubicBezTo>
                    <a:pt x="5362" y="4244"/>
                    <a:pt x="5862" y="3557"/>
                    <a:pt x="6688" y="2822"/>
                  </a:cubicBezTo>
                  <a:cubicBezTo>
                    <a:pt x="7331" y="2250"/>
                    <a:pt x="7947" y="1851"/>
                    <a:pt x="7957" y="1845"/>
                  </a:cubicBezTo>
                  <a:cubicBezTo>
                    <a:pt x="7963" y="1841"/>
                    <a:pt x="7970" y="1837"/>
                    <a:pt x="7977" y="1832"/>
                  </a:cubicBezTo>
                  <a:cubicBezTo>
                    <a:pt x="7864" y="1674"/>
                    <a:pt x="7741" y="1526"/>
                    <a:pt x="7608" y="1385"/>
                  </a:cubicBezTo>
                  <a:cubicBezTo>
                    <a:pt x="7276" y="1605"/>
                    <a:pt x="5007" y="3146"/>
                    <a:pt x="4681" y="4688"/>
                  </a:cubicBezTo>
                  <a:cubicBezTo>
                    <a:pt x="4616" y="4991"/>
                    <a:pt x="4628" y="5277"/>
                    <a:pt x="4715" y="5543"/>
                  </a:cubicBezTo>
                  <a:cubicBezTo>
                    <a:pt x="4442" y="5582"/>
                    <a:pt x="4161" y="5604"/>
                    <a:pt x="3876" y="5604"/>
                  </a:cubicBezTo>
                  <a:cubicBezTo>
                    <a:pt x="3654" y="5604"/>
                    <a:pt x="3435" y="5592"/>
                    <a:pt x="3221" y="5569"/>
                  </a:cubicBezTo>
                  <a:cubicBezTo>
                    <a:pt x="3218" y="5550"/>
                    <a:pt x="3216" y="5533"/>
                    <a:pt x="3213" y="5516"/>
                  </a:cubicBezTo>
                  <a:cubicBezTo>
                    <a:pt x="2985" y="3750"/>
                    <a:pt x="3376" y="2401"/>
                    <a:pt x="3744" y="1580"/>
                  </a:cubicBezTo>
                  <a:cubicBezTo>
                    <a:pt x="4142" y="693"/>
                    <a:pt x="4601" y="212"/>
                    <a:pt x="4610" y="202"/>
                  </a:cubicBezTo>
                  <a:cubicBezTo>
                    <a:pt x="4638" y="173"/>
                    <a:pt x="4711" y="106"/>
                    <a:pt x="4800" y="19"/>
                  </a:cubicBezTo>
                  <a:cubicBezTo>
                    <a:pt x="4670" y="7"/>
                    <a:pt x="4538" y="1"/>
                    <a:pt x="4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484;p44">
            <a:extLst>
              <a:ext uri="{FF2B5EF4-FFF2-40B4-BE49-F238E27FC236}">
                <a16:creationId xmlns:a16="http://schemas.microsoft.com/office/drawing/2014/main" id="{08ED2153-F129-3269-67E1-B8D8ECFBE410}"/>
              </a:ext>
            </a:extLst>
          </p:cNvPr>
          <p:cNvGrpSpPr/>
          <p:nvPr/>
        </p:nvGrpSpPr>
        <p:grpSpPr>
          <a:xfrm>
            <a:off x="489999" y="3335283"/>
            <a:ext cx="504845" cy="527465"/>
            <a:chOff x="1742490" y="367839"/>
            <a:chExt cx="629242" cy="646260"/>
          </a:xfrm>
        </p:grpSpPr>
        <p:sp>
          <p:nvSpPr>
            <p:cNvPr id="8" name="Google Shape;2485;p44">
              <a:extLst>
                <a:ext uri="{FF2B5EF4-FFF2-40B4-BE49-F238E27FC236}">
                  <a16:creationId xmlns:a16="http://schemas.microsoft.com/office/drawing/2014/main" id="{61DB4382-C429-B624-5ECA-31C9C7CBC77D}"/>
                </a:ext>
              </a:extLst>
            </p:cNvPr>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6;p44">
              <a:extLst>
                <a:ext uri="{FF2B5EF4-FFF2-40B4-BE49-F238E27FC236}">
                  <a16:creationId xmlns:a16="http://schemas.microsoft.com/office/drawing/2014/main" id="{3C8DD27B-7A1E-B892-D50B-5B44840C4FEE}"/>
                </a:ext>
              </a:extLst>
            </p:cNvPr>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7;p44">
              <a:extLst>
                <a:ext uri="{FF2B5EF4-FFF2-40B4-BE49-F238E27FC236}">
                  <a16:creationId xmlns:a16="http://schemas.microsoft.com/office/drawing/2014/main" id="{1FBB9E4C-15F1-9DD7-B60D-BCEDE5BE770C}"/>
                </a:ext>
              </a:extLst>
            </p:cNvPr>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8;p44">
              <a:extLst>
                <a:ext uri="{FF2B5EF4-FFF2-40B4-BE49-F238E27FC236}">
                  <a16:creationId xmlns:a16="http://schemas.microsoft.com/office/drawing/2014/main" id="{6316ACF7-12CB-3BFC-C914-A7622A44D5BF}"/>
                </a:ext>
              </a:extLst>
            </p:cNvPr>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9;p44">
              <a:extLst>
                <a:ext uri="{FF2B5EF4-FFF2-40B4-BE49-F238E27FC236}">
                  <a16:creationId xmlns:a16="http://schemas.microsoft.com/office/drawing/2014/main" id="{955FBB61-F849-A6E1-41BC-E7C3AA2D9CB2}"/>
                </a:ext>
              </a:extLst>
            </p:cNvPr>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90;p44">
              <a:extLst>
                <a:ext uri="{FF2B5EF4-FFF2-40B4-BE49-F238E27FC236}">
                  <a16:creationId xmlns:a16="http://schemas.microsoft.com/office/drawing/2014/main" id="{DCC16826-07D1-41E6-C098-ABA826CE376A}"/>
                </a:ext>
              </a:extLst>
            </p:cNvPr>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91;p44">
              <a:extLst>
                <a:ext uri="{FF2B5EF4-FFF2-40B4-BE49-F238E27FC236}">
                  <a16:creationId xmlns:a16="http://schemas.microsoft.com/office/drawing/2014/main" id="{C54C1D5C-3E04-2372-ED6D-EF090E73E545}"/>
                </a:ext>
              </a:extLst>
            </p:cNvPr>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92;p44">
              <a:extLst>
                <a:ext uri="{FF2B5EF4-FFF2-40B4-BE49-F238E27FC236}">
                  <a16:creationId xmlns:a16="http://schemas.microsoft.com/office/drawing/2014/main" id="{E7060603-425B-F369-00CE-AAF2DBCB9E92}"/>
                </a:ext>
              </a:extLst>
            </p:cNvPr>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93;p44">
              <a:extLst>
                <a:ext uri="{FF2B5EF4-FFF2-40B4-BE49-F238E27FC236}">
                  <a16:creationId xmlns:a16="http://schemas.microsoft.com/office/drawing/2014/main" id="{2CE79D3A-741A-2939-D55B-19B34C64058A}"/>
                </a:ext>
              </a:extLst>
            </p:cNvPr>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94;p44">
              <a:extLst>
                <a:ext uri="{FF2B5EF4-FFF2-40B4-BE49-F238E27FC236}">
                  <a16:creationId xmlns:a16="http://schemas.microsoft.com/office/drawing/2014/main" id="{AEA6CCA4-7E73-9A1E-13C1-F68F3E946DEC}"/>
                </a:ext>
              </a:extLst>
            </p:cNvPr>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95;p44">
              <a:extLst>
                <a:ext uri="{FF2B5EF4-FFF2-40B4-BE49-F238E27FC236}">
                  <a16:creationId xmlns:a16="http://schemas.microsoft.com/office/drawing/2014/main" id="{99CFC1CC-5F07-A092-994A-3A64E75B07E4}"/>
                </a:ext>
              </a:extLst>
            </p:cNvPr>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279;p40">
            <a:extLst>
              <a:ext uri="{FF2B5EF4-FFF2-40B4-BE49-F238E27FC236}">
                <a16:creationId xmlns:a16="http://schemas.microsoft.com/office/drawing/2014/main" id="{B4BA0FF3-F8DD-B0C6-42D6-4414124136A4}"/>
              </a:ext>
            </a:extLst>
          </p:cNvPr>
          <p:cNvSpPr txBox="1">
            <a:spLocks/>
          </p:cNvSpPr>
          <p:nvPr/>
        </p:nvSpPr>
        <p:spPr>
          <a:xfrm>
            <a:off x="1213762" y="3227595"/>
            <a:ext cx="7230703" cy="7144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400"/>
              <a:buFont typeface="Varela Round"/>
              <a:buNone/>
              <a:defRPr sz="1400" b="0" i="0" u="none" strike="noStrike" cap="none">
                <a:solidFill>
                  <a:schemeClr val="dk1"/>
                </a:solidFill>
                <a:latin typeface="Varela Round"/>
                <a:ea typeface="Varela Round"/>
                <a:cs typeface="Varela Round"/>
                <a:sym typeface="Varela Round"/>
              </a:defRPr>
            </a:lvl9pPr>
          </a:lstStyle>
          <a:p>
            <a:pPr marL="0" indent="0" algn="just">
              <a:lnSpc>
                <a:spcPct val="100000"/>
              </a:lnSpc>
            </a:pPr>
            <a:r>
              <a:rPr lang="en-US" sz="1800" dirty="0" err="1"/>
              <a:t>Hạn</a:t>
            </a:r>
            <a:r>
              <a:rPr lang="en-US" sz="1800" dirty="0"/>
              <a:t> </a:t>
            </a:r>
            <a:r>
              <a:rPr lang="en-US" sz="1800" dirty="0" err="1"/>
              <a:t>chế</a:t>
            </a:r>
            <a:r>
              <a:rPr lang="en-US" sz="1800" dirty="0"/>
              <a:t> </a:t>
            </a:r>
            <a:r>
              <a:rPr lang="en-US" sz="1800" dirty="0" err="1"/>
              <a:t>chính</a:t>
            </a:r>
            <a:r>
              <a:rPr lang="en-US" sz="1800" dirty="0"/>
              <a:t> </a:t>
            </a:r>
            <a:r>
              <a:rPr lang="en-US" sz="1800" dirty="0" err="1"/>
              <a:t>của</a:t>
            </a:r>
            <a:r>
              <a:rPr lang="en-US" sz="1800" dirty="0"/>
              <a:t> </a:t>
            </a:r>
            <a:r>
              <a:rPr lang="en-US" sz="1800" dirty="0" err="1"/>
              <a:t>thuật</a:t>
            </a:r>
            <a:r>
              <a:rPr lang="en-US" sz="1800" dirty="0"/>
              <a:t> </a:t>
            </a:r>
            <a:r>
              <a:rPr lang="en-US" sz="1800" dirty="0" err="1"/>
              <a:t>toán</a:t>
            </a:r>
            <a:r>
              <a:rPr lang="en-US" sz="1800" dirty="0"/>
              <a:t> PCM </a:t>
            </a:r>
            <a:r>
              <a:rPr lang="en-US" sz="1800" dirty="0" err="1"/>
              <a:t>là</a:t>
            </a:r>
            <a:r>
              <a:rPr lang="en-US" sz="1800" dirty="0"/>
              <a:t> </a:t>
            </a:r>
            <a:r>
              <a:rPr lang="en-US" sz="1800" dirty="0" err="1"/>
              <a:t>mỗi</a:t>
            </a:r>
            <a:r>
              <a:rPr lang="en-US" sz="1800" dirty="0"/>
              <a:t> </a:t>
            </a:r>
            <a:r>
              <a:rPr lang="en-US" sz="1800" dirty="0" err="1"/>
              <a:t>giá</a:t>
            </a:r>
            <a:r>
              <a:rPr lang="en-US" sz="1800" dirty="0"/>
              <a:t> trị </a:t>
            </a:r>
            <a:r>
              <a:rPr lang="en-US" sz="1800" dirty="0" err="1"/>
              <a:t>thành</a:t>
            </a:r>
            <a:r>
              <a:rPr lang="en-US" sz="1800" dirty="0"/>
              <a:t> </a:t>
            </a:r>
            <a:r>
              <a:rPr lang="en-US" sz="1800" dirty="0" err="1"/>
              <a:t>viên</a:t>
            </a:r>
            <a:r>
              <a:rPr lang="en-US" sz="1800" dirty="0"/>
              <a:t> </a:t>
            </a:r>
            <a:r>
              <a:rPr lang="en-US" sz="1800" dirty="0" err="1"/>
              <a:t>trong</a:t>
            </a:r>
            <a:r>
              <a:rPr lang="en-US" sz="1800" dirty="0"/>
              <a:t> 𝑈 </a:t>
            </a:r>
            <a:r>
              <a:rPr lang="en-US" sz="1800" dirty="0" err="1"/>
              <a:t>có</a:t>
            </a:r>
            <a:r>
              <a:rPr lang="en-US" sz="1800" dirty="0"/>
              <a:t> </a:t>
            </a:r>
            <a:r>
              <a:rPr lang="en-US" sz="1800" dirty="0" err="1"/>
              <a:t>thể</a:t>
            </a:r>
            <a:r>
              <a:rPr lang="en-US" sz="1800" dirty="0"/>
              <a:t> </a:t>
            </a:r>
            <a:r>
              <a:rPr lang="en-US" sz="1800" dirty="0" err="1"/>
              <a:t>là</a:t>
            </a:r>
            <a:r>
              <a:rPr lang="en-US" sz="1800" dirty="0"/>
              <a:t> </a:t>
            </a:r>
            <a:r>
              <a:rPr lang="en-US" sz="1800" dirty="0" err="1"/>
              <a:t>bất</a:t>
            </a:r>
            <a:r>
              <a:rPr lang="en-US" sz="1800" dirty="0"/>
              <a:t> </a:t>
            </a:r>
            <a:r>
              <a:rPr lang="en-US" sz="1800" dirty="0" err="1"/>
              <a:t>kỳ</a:t>
            </a:r>
            <a:r>
              <a:rPr lang="en-US" sz="1800" dirty="0"/>
              <a:t> </a:t>
            </a:r>
            <a:r>
              <a:rPr lang="en-US" sz="1800" dirty="0" err="1"/>
              <a:t>giá</a:t>
            </a:r>
            <a:r>
              <a:rPr lang="en-US" sz="1800" dirty="0"/>
              <a:t> trị </a:t>
            </a:r>
            <a:r>
              <a:rPr lang="en-US" sz="1800" dirty="0" err="1"/>
              <a:t>nào</a:t>
            </a:r>
            <a:r>
              <a:rPr lang="en-US" sz="1800" dirty="0"/>
              <a:t> </a:t>
            </a:r>
            <a:r>
              <a:rPr lang="en-US" sz="1800" dirty="0" err="1"/>
              <a:t>từ</a:t>
            </a:r>
            <a:r>
              <a:rPr lang="en-US" sz="1800" dirty="0"/>
              <a:t> 0 </a:t>
            </a:r>
            <a:r>
              <a:rPr lang="en-US" sz="1800" dirty="0" err="1"/>
              <a:t>đến</a:t>
            </a:r>
            <a:r>
              <a:rPr lang="en-US" sz="1800" dirty="0"/>
              <a:t> 1 </a:t>
            </a:r>
            <a:r>
              <a:rPr lang="en-US" sz="1800" dirty="0" err="1"/>
              <a:t>hoặc</a:t>
            </a:r>
            <a:r>
              <a:rPr lang="en-US" sz="1800" dirty="0"/>
              <a:t> </a:t>
            </a:r>
            <a:r>
              <a:rPr lang="en-US" sz="1800" dirty="0" err="1"/>
              <a:t>bằng</a:t>
            </a:r>
            <a:r>
              <a:rPr lang="en-US" sz="1800" dirty="0"/>
              <a:t> </a:t>
            </a:r>
            <a:r>
              <a:rPr lang="en-US" sz="1800" dirty="0" err="1"/>
              <a:t>bất</a:t>
            </a:r>
            <a:r>
              <a:rPr lang="en-US" sz="1800" dirty="0"/>
              <a:t> </a:t>
            </a:r>
            <a:r>
              <a:rPr lang="en-US" sz="1800" dirty="0" err="1"/>
              <a:t>kỳ</a:t>
            </a:r>
            <a:r>
              <a:rPr lang="en-US" sz="1800" dirty="0"/>
              <a:t> </a:t>
            </a:r>
            <a:r>
              <a:rPr lang="en-US" sz="1800" dirty="0" err="1"/>
              <a:t>giá</a:t>
            </a:r>
            <a:r>
              <a:rPr lang="en-US" sz="1800" dirty="0"/>
              <a:t> trị </a:t>
            </a:r>
            <a:r>
              <a:rPr lang="en-US" sz="1800" dirty="0" err="1"/>
              <a:t>nào</a:t>
            </a:r>
            <a:r>
              <a:rPr lang="en-US" sz="1800" dirty="0"/>
              <a:t> </a:t>
            </a:r>
            <a:r>
              <a:rPr lang="en-US" sz="1800" dirty="0" err="1"/>
              <a:t>trong</a:t>
            </a:r>
            <a:r>
              <a:rPr lang="en-US" sz="1800" dirty="0"/>
              <a:t> </a:t>
            </a:r>
            <a:r>
              <a:rPr lang="en-US" sz="1800" dirty="0" err="1"/>
              <a:t>số</a:t>
            </a:r>
            <a:r>
              <a:rPr lang="en-US" sz="1800" dirty="0"/>
              <a:t> </a:t>
            </a:r>
            <a:r>
              <a:rPr lang="en-US" sz="1800" dirty="0" err="1"/>
              <a:t>chúng</a:t>
            </a:r>
            <a:r>
              <a:rPr lang="en-US" sz="1800" dirty="0"/>
              <a:t>, </a:t>
            </a:r>
            <a:r>
              <a:rPr lang="en-US" sz="1800" dirty="0" err="1"/>
              <a:t>tức</a:t>
            </a:r>
            <a:r>
              <a:rPr lang="en-US" sz="1800" dirty="0"/>
              <a:t> </a:t>
            </a:r>
            <a:r>
              <a:rPr lang="en-US" sz="1800" dirty="0" err="1"/>
              <a:t>là</a:t>
            </a:r>
            <a:r>
              <a:rPr lang="en-US" sz="1800" dirty="0"/>
              <a:t> 0≤𝑢𝑖𝑘&lt;= 1</a:t>
            </a:r>
          </a:p>
        </p:txBody>
      </p:sp>
    </p:spTree>
    <p:extLst>
      <p:ext uri="{BB962C8B-B14F-4D97-AF65-F5344CB8AC3E}">
        <p14:creationId xmlns:p14="http://schemas.microsoft.com/office/powerpoint/2010/main" val="246820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luster&#10;&#10;Description automatically generated">
            <a:extLst>
              <a:ext uri="{FF2B5EF4-FFF2-40B4-BE49-F238E27FC236}">
                <a16:creationId xmlns:a16="http://schemas.microsoft.com/office/drawing/2014/main" id="{EF7100D7-714A-7876-0D9C-D296CB39E5DF}"/>
              </a:ext>
            </a:extLst>
          </p:cNvPr>
          <p:cNvPicPr>
            <a:picLocks noChangeAspect="1"/>
          </p:cNvPicPr>
          <p:nvPr/>
        </p:nvPicPr>
        <p:blipFill>
          <a:blip r:embed="rId2"/>
          <a:stretch>
            <a:fillRect/>
          </a:stretch>
        </p:blipFill>
        <p:spPr>
          <a:xfrm>
            <a:off x="929640" y="939101"/>
            <a:ext cx="7186268" cy="2901379"/>
          </a:xfrm>
          <a:prstGeom prst="rect">
            <a:avLst/>
          </a:prstGeom>
        </p:spPr>
      </p:pic>
    </p:spTree>
    <p:extLst>
      <p:ext uri="{BB962C8B-B14F-4D97-AF65-F5344CB8AC3E}">
        <p14:creationId xmlns:p14="http://schemas.microsoft.com/office/powerpoint/2010/main" val="1365632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4773-843A-F619-45B9-4032A06DC1A4}"/>
              </a:ext>
            </a:extLst>
          </p:cNvPr>
          <p:cNvSpPr>
            <a:spLocks noGrp="1"/>
          </p:cNvSpPr>
          <p:nvPr>
            <p:ph type="title"/>
          </p:nvPr>
        </p:nvSpPr>
        <p:spPr>
          <a:xfrm>
            <a:off x="720000" y="766125"/>
            <a:ext cx="1881433" cy="572700"/>
          </a:xfrm>
        </p:spPr>
        <p:txBody>
          <a:bodyPr/>
          <a:lstStyle/>
          <a:p>
            <a:r>
              <a:rPr lang="en-US" sz="1800" b="0" dirty="0" err="1"/>
              <a:t>Hàm</a:t>
            </a:r>
            <a:r>
              <a:rPr lang="en-US" sz="1800" b="0" dirty="0"/>
              <a:t> </a:t>
            </a:r>
            <a:r>
              <a:rPr lang="en-US" sz="1800" b="0" dirty="0" err="1"/>
              <a:t>mục</a:t>
            </a:r>
            <a:r>
              <a:rPr lang="en-US" sz="1800" b="0" dirty="0"/>
              <a:t> </a:t>
            </a:r>
            <a:r>
              <a:rPr lang="en-US" sz="1800" b="0" dirty="0" err="1"/>
              <a:t>tiêu</a:t>
            </a:r>
            <a:r>
              <a:rPr lang="en-US" sz="1800" b="0" dirty="0"/>
              <a:t>: </a:t>
            </a:r>
          </a:p>
        </p:txBody>
      </p:sp>
      <p:pic>
        <p:nvPicPr>
          <p:cNvPr id="7" name="Picture 6" descr="A math equation with numbers and symbols&#10;&#10;Description automatically generated">
            <a:extLst>
              <a:ext uri="{FF2B5EF4-FFF2-40B4-BE49-F238E27FC236}">
                <a16:creationId xmlns:a16="http://schemas.microsoft.com/office/drawing/2014/main" id="{5B451171-8CAC-2F44-0680-CEC08116923E}"/>
              </a:ext>
            </a:extLst>
          </p:cNvPr>
          <p:cNvPicPr>
            <a:picLocks noChangeAspect="1"/>
          </p:cNvPicPr>
          <p:nvPr/>
        </p:nvPicPr>
        <p:blipFill>
          <a:blip r:embed="rId2"/>
          <a:stretch>
            <a:fillRect/>
          </a:stretch>
        </p:blipFill>
        <p:spPr>
          <a:xfrm>
            <a:off x="2758594" y="583312"/>
            <a:ext cx="4698103" cy="1132073"/>
          </a:xfrm>
          <a:prstGeom prst="rect">
            <a:avLst/>
          </a:prstGeom>
        </p:spPr>
      </p:pic>
      <p:sp>
        <p:nvSpPr>
          <p:cNvPr id="12" name="Title 1">
            <a:extLst>
              <a:ext uri="{FF2B5EF4-FFF2-40B4-BE49-F238E27FC236}">
                <a16:creationId xmlns:a16="http://schemas.microsoft.com/office/drawing/2014/main" id="{AE683196-881D-9174-9A86-D9FAEEAE78D2}"/>
              </a:ext>
            </a:extLst>
          </p:cNvPr>
          <p:cNvSpPr txBox="1">
            <a:spLocks/>
          </p:cNvSpPr>
          <p:nvPr/>
        </p:nvSpPr>
        <p:spPr>
          <a:xfrm>
            <a:off x="798580" y="1353545"/>
            <a:ext cx="63464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0" dirty="0"/>
              <a:t>Trong </a:t>
            </a:r>
            <a:r>
              <a:rPr lang="en-US" sz="1800" b="0" dirty="0" err="1"/>
              <a:t>đó</a:t>
            </a:r>
            <a:r>
              <a:rPr lang="en-US" sz="1800" b="0" dirty="0"/>
              <a:t>:</a:t>
            </a:r>
          </a:p>
          <a:p>
            <a:r>
              <a:rPr lang="en-US" sz="1800" b="0" dirty="0"/>
              <a:t>𝑛 </a:t>
            </a:r>
            <a:r>
              <a:rPr lang="en-US" sz="1800" b="0" dirty="0" err="1"/>
              <a:t>là</a:t>
            </a:r>
            <a:r>
              <a:rPr lang="en-US" sz="1800" b="0" dirty="0"/>
              <a:t> </a:t>
            </a:r>
            <a:r>
              <a:rPr lang="en-US" sz="1800" b="0" dirty="0" err="1"/>
              <a:t>tổng</a:t>
            </a:r>
            <a:r>
              <a:rPr lang="en-US" sz="1800" b="0" dirty="0"/>
              <a:t> </a:t>
            </a:r>
            <a:r>
              <a:rPr lang="en-US" sz="1800" b="0" dirty="0" err="1"/>
              <a:t>số</a:t>
            </a:r>
            <a:r>
              <a:rPr lang="en-US" sz="1800" b="0" dirty="0"/>
              <a:t> </a:t>
            </a:r>
            <a:r>
              <a:rPr lang="en-US" sz="1800" b="0" dirty="0" err="1"/>
              <a:t>mẫu</a:t>
            </a:r>
            <a:r>
              <a:rPr lang="en-US" sz="1800" b="0" dirty="0"/>
              <a:t> </a:t>
            </a:r>
            <a:r>
              <a:rPr lang="en-US" sz="1800" b="0" dirty="0" err="1"/>
              <a:t>trong</a:t>
            </a:r>
            <a:r>
              <a:rPr lang="en-US" sz="1800" b="0" dirty="0"/>
              <a:t> </a:t>
            </a:r>
            <a:r>
              <a:rPr lang="en-US" sz="1800" b="0" dirty="0" err="1"/>
              <a:t>một</a:t>
            </a:r>
            <a:r>
              <a:rPr lang="en-US" sz="1800" b="0" dirty="0"/>
              <a:t> </a:t>
            </a:r>
            <a:r>
              <a:rPr lang="en-US" sz="1800" b="0" dirty="0" err="1"/>
              <a:t>tập</a:t>
            </a:r>
            <a:r>
              <a:rPr lang="en-US" sz="1800" b="0" dirty="0"/>
              <a:t> </a:t>
            </a:r>
            <a:r>
              <a:rPr lang="en-US" sz="1800" b="0" dirty="0" err="1"/>
              <a:t>dữ</a:t>
            </a:r>
            <a:r>
              <a:rPr lang="en-US" sz="1800" b="0" dirty="0"/>
              <a:t> </a:t>
            </a:r>
            <a:r>
              <a:rPr lang="en-US" sz="1800" b="0" dirty="0" err="1"/>
              <a:t>liệu</a:t>
            </a:r>
            <a:r>
              <a:rPr lang="en-US" sz="1800" b="0" dirty="0"/>
              <a:t> </a:t>
            </a:r>
            <a:r>
              <a:rPr lang="en-US" sz="1800" b="0" dirty="0" err="1"/>
              <a:t>nhất</a:t>
            </a:r>
            <a:r>
              <a:rPr lang="en-US" sz="1800" b="0" dirty="0"/>
              <a:t> </a:t>
            </a:r>
            <a:r>
              <a:rPr lang="en-US" sz="1800" b="0" dirty="0" err="1"/>
              <a:t>định</a:t>
            </a:r>
            <a:endParaRPr lang="en-US" sz="1800" b="0" dirty="0"/>
          </a:p>
          <a:p>
            <a:r>
              <a:rPr lang="en-US" sz="1800" b="0" dirty="0"/>
              <a:t>𝑐 </a:t>
            </a:r>
            <a:r>
              <a:rPr lang="en-US" sz="1800" b="0" dirty="0" err="1"/>
              <a:t>là</a:t>
            </a:r>
            <a:r>
              <a:rPr lang="en-US" sz="1800" b="0" dirty="0"/>
              <a:t> </a:t>
            </a:r>
            <a:r>
              <a:rPr lang="en-US" sz="1800" b="0" dirty="0" err="1"/>
              <a:t>số</a:t>
            </a:r>
            <a:r>
              <a:rPr lang="en-US" sz="1800" b="0" dirty="0"/>
              <a:t> </a:t>
            </a:r>
            <a:r>
              <a:rPr lang="en-US" sz="1800" b="0" dirty="0" err="1"/>
              <a:t>cụm</a:t>
            </a:r>
            <a:endParaRPr lang="en-US" sz="1800" b="0" dirty="0"/>
          </a:p>
          <a:p>
            <a:r>
              <a:rPr lang="en-US" sz="1800" b="0" dirty="0"/>
              <a:t>𝑚 </a:t>
            </a:r>
            <a:r>
              <a:rPr lang="en-US" sz="1800" b="0" dirty="0" err="1"/>
              <a:t>là</a:t>
            </a:r>
            <a:r>
              <a:rPr lang="en-US" sz="1800" b="0" dirty="0"/>
              <a:t> </a:t>
            </a:r>
            <a:r>
              <a:rPr lang="en-US" sz="1800" b="0" dirty="0" err="1"/>
              <a:t>hệ</a:t>
            </a:r>
            <a:r>
              <a:rPr lang="en-US" sz="1800" b="0" dirty="0"/>
              <a:t> </a:t>
            </a:r>
            <a:r>
              <a:rPr lang="en-US" sz="1800" b="0" dirty="0" err="1"/>
              <a:t>số</a:t>
            </a:r>
            <a:r>
              <a:rPr lang="en-US" sz="1800" b="0" dirty="0"/>
              <a:t> </a:t>
            </a:r>
            <a:r>
              <a:rPr lang="en-US" sz="1800" b="0" dirty="0" err="1"/>
              <a:t>xác</a:t>
            </a:r>
            <a:r>
              <a:rPr lang="en-US" sz="1800" b="0" dirty="0"/>
              <a:t> </a:t>
            </a:r>
            <a:r>
              <a:rPr lang="en-US" sz="1800" b="0" dirty="0" err="1"/>
              <a:t>định</a:t>
            </a:r>
            <a:r>
              <a:rPr lang="en-US" sz="1800" b="0" dirty="0"/>
              <a:t> </a:t>
            </a:r>
            <a:r>
              <a:rPr lang="en-US" sz="1800" b="0" dirty="0" err="1"/>
              <a:t>mức</a:t>
            </a:r>
            <a:r>
              <a:rPr lang="en-US" sz="1800" b="0" dirty="0"/>
              <a:t> </a:t>
            </a:r>
            <a:r>
              <a:rPr lang="en-US" sz="1800" b="0" dirty="0" err="1"/>
              <a:t>độ</a:t>
            </a:r>
            <a:r>
              <a:rPr lang="en-US" sz="1800" b="0" dirty="0"/>
              <a:t> </a:t>
            </a:r>
            <a:r>
              <a:rPr lang="en-US" sz="1800" b="0" dirty="0" err="1"/>
              <a:t>mờ</a:t>
            </a:r>
            <a:r>
              <a:rPr lang="en-US" sz="1800" b="0" dirty="0"/>
              <a:t> </a:t>
            </a:r>
            <a:r>
              <a:rPr lang="en-US" sz="1800" b="0" dirty="0" err="1"/>
              <a:t>của</a:t>
            </a:r>
            <a:r>
              <a:rPr lang="en-US" sz="1800" b="0" dirty="0"/>
              <a:t> </a:t>
            </a:r>
            <a:r>
              <a:rPr lang="en-US" sz="1800" b="0" dirty="0" err="1"/>
              <a:t>phân</a:t>
            </a:r>
            <a:r>
              <a:rPr lang="en-US" sz="1800" b="0" dirty="0"/>
              <a:t> </a:t>
            </a:r>
            <a:r>
              <a:rPr lang="en-US" sz="1800" b="0" dirty="0" err="1"/>
              <a:t>cụm</a:t>
            </a:r>
            <a:endParaRPr lang="en-US" sz="1800" b="0" dirty="0"/>
          </a:p>
          <a:p>
            <a:r>
              <a:rPr lang="en-US" sz="1800" b="0" dirty="0"/>
              <a:t>𝑑𝑖𝑘 </a:t>
            </a:r>
            <a:r>
              <a:rPr lang="en-US" sz="1800" b="0" dirty="0" err="1"/>
              <a:t>là</a:t>
            </a:r>
            <a:r>
              <a:rPr lang="en-US" sz="1800" b="0" dirty="0"/>
              <a:t> </a:t>
            </a:r>
            <a:r>
              <a:rPr lang="en-US" sz="1800" b="0" dirty="0" err="1"/>
              <a:t>khoảng</a:t>
            </a:r>
            <a:r>
              <a:rPr lang="en-US" sz="1800" b="0" dirty="0"/>
              <a:t> </a:t>
            </a:r>
            <a:r>
              <a:rPr lang="en-US" sz="1800" b="0" dirty="0" err="1"/>
              <a:t>cách</a:t>
            </a:r>
            <a:endParaRPr lang="en-US" sz="1800" b="0" dirty="0"/>
          </a:p>
          <a:p>
            <a:r>
              <a:rPr lang="en-US" sz="1800" b="0" dirty="0"/>
              <a:t>𝑈 =[𝑢𝑖𝑘] </a:t>
            </a:r>
            <a:r>
              <a:rPr lang="en-US" sz="1800" b="0" dirty="0" err="1"/>
              <a:t>là</a:t>
            </a:r>
            <a:r>
              <a:rPr lang="en-US" sz="1800" b="0" dirty="0"/>
              <a:t> </a:t>
            </a:r>
            <a:r>
              <a:rPr lang="en-US" sz="1800" b="0" dirty="0" err="1"/>
              <a:t>phân</a:t>
            </a:r>
            <a:r>
              <a:rPr lang="en-US" sz="1800" b="0" dirty="0"/>
              <a:t> </a:t>
            </a:r>
            <a:r>
              <a:rPr lang="en-US" sz="1800" b="0" dirty="0" err="1"/>
              <a:t>vùng</a:t>
            </a:r>
            <a:r>
              <a:rPr lang="en-US" sz="1800" b="0" dirty="0"/>
              <a:t> </a:t>
            </a:r>
            <a:r>
              <a:rPr lang="en-US" sz="1800" b="0" dirty="0" err="1"/>
              <a:t>mờ</a:t>
            </a:r>
            <a:r>
              <a:rPr lang="en-US" sz="1800" b="0" dirty="0"/>
              <a:t> </a:t>
            </a:r>
            <a:r>
              <a:rPr lang="en-US" sz="1800" b="0" dirty="0" err="1"/>
              <a:t>của</a:t>
            </a:r>
            <a:r>
              <a:rPr lang="en-US" sz="1800" b="0" dirty="0"/>
              <a:t> ma </a:t>
            </a:r>
            <a:r>
              <a:rPr lang="en-US" sz="1800" b="0" dirty="0" err="1"/>
              <a:t>trận</a:t>
            </a:r>
            <a:r>
              <a:rPr lang="en-US" sz="1800" b="0" dirty="0"/>
              <a:t> 𝑋</a:t>
            </a:r>
          </a:p>
          <a:p>
            <a:r>
              <a:rPr lang="en-US" sz="1800" b="0" dirty="0"/>
              <a:t>    </a:t>
            </a:r>
            <a:r>
              <a:rPr lang="vi-VN" sz="1800" b="0" dirty="0"/>
              <a:t>được gọi là tham số “tỷ lệ” hoặc “tính điển hình” và nó được ước tính từ dữ li</a:t>
            </a:r>
            <a:r>
              <a:rPr lang="en-US" sz="1800" b="0" dirty="0" err="1"/>
              <a:t>ệu</a:t>
            </a:r>
            <a:endParaRPr lang="en-US" sz="1800" b="0" dirty="0"/>
          </a:p>
        </p:txBody>
      </p:sp>
      <p:pic>
        <p:nvPicPr>
          <p:cNvPr id="16" name="Picture 15">
            <a:extLst>
              <a:ext uri="{FF2B5EF4-FFF2-40B4-BE49-F238E27FC236}">
                <a16:creationId xmlns:a16="http://schemas.microsoft.com/office/drawing/2014/main" id="{E3424FCB-E161-87A7-0B47-FDB39BFA8FC8}"/>
              </a:ext>
            </a:extLst>
          </p:cNvPr>
          <p:cNvPicPr>
            <a:picLocks noChangeAspect="1"/>
          </p:cNvPicPr>
          <p:nvPr/>
        </p:nvPicPr>
        <p:blipFill>
          <a:blip r:embed="rId3"/>
          <a:stretch>
            <a:fillRect/>
          </a:stretch>
        </p:blipFill>
        <p:spPr>
          <a:xfrm>
            <a:off x="829274" y="3050756"/>
            <a:ext cx="236322" cy="332999"/>
          </a:xfrm>
          <a:prstGeom prst="rect">
            <a:avLst/>
          </a:prstGeom>
        </p:spPr>
      </p:pic>
    </p:spTree>
    <p:extLst>
      <p:ext uri="{BB962C8B-B14F-4D97-AF65-F5344CB8AC3E}">
        <p14:creationId xmlns:p14="http://schemas.microsoft.com/office/powerpoint/2010/main" val="254769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4773-843A-F619-45B9-4032A06DC1A4}"/>
              </a:ext>
            </a:extLst>
          </p:cNvPr>
          <p:cNvSpPr>
            <a:spLocks noGrp="1"/>
          </p:cNvSpPr>
          <p:nvPr>
            <p:ph type="title"/>
          </p:nvPr>
        </p:nvSpPr>
        <p:spPr>
          <a:xfrm>
            <a:off x="720000" y="766125"/>
            <a:ext cx="1881433" cy="572700"/>
          </a:xfrm>
        </p:spPr>
        <p:txBody>
          <a:bodyPr/>
          <a:lstStyle/>
          <a:p>
            <a:r>
              <a:rPr lang="en-US" sz="1800" b="0" dirty="0" err="1"/>
              <a:t>Công</a:t>
            </a:r>
            <a:r>
              <a:rPr lang="en-US" sz="1800" b="0" dirty="0"/>
              <a:t> </a:t>
            </a:r>
            <a:r>
              <a:rPr lang="en-US" sz="1800" b="0" dirty="0" err="1"/>
              <a:t>thức</a:t>
            </a:r>
            <a:r>
              <a:rPr lang="en-US" sz="1800" b="0" dirty="0"/>
              <a:t> </a:t>
            </a:r>
            <a:r>
              <a:rPr lang="en-US" sz="1800" b="0" dirty="0" err="1"/>
              <a:t>tính</a:t>
            </a:r>
            <a:r>
              <a:rPr lang="en-US" sz="1800" b="0" dirty="0"/>
              <a:t> </a:t>
            </a:r>
          </a:p>
        </p:txBody>
      </p:sp>
      <p:sp>
        <p:nvSpPr>
          <p:cNvPr id="12" name="Title 1">
            <a:extLst>
              <a:ext uri="{FF2B5EF4-FFF2-40B4-BE49-F238E27FC236}">
                <a16:creationId xmlns:a16="http://schemas.microsoft.com/office/drawing/2014/main" id="{AE683196-881D-9174-9A86-D9FAEEAE78D2}"/>
              </a:ext>
            </a:extLst>
          </p:cNvPr>
          <p:cNvSpPr txBox="1">
            <a:spLocks/>
          </p:cNvSpPr>
          <p:nvPr/>
        </p:nvSpPr>
        <p:spPr>
          <a:xfrm>
            <a:off x="961613" y="2069470"/>
            <a:ext cx="63464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0" dirty="0"/>
              <a:t>Trong </a:t>
            </a:r>
            <a:r>
              <a:rPr lang="en-US" sz="1800" b="0" dirty="0" err="1"/>
              <a:t>đó</a:t>
            </a:r>
            <a:r>
              <a:rPr lang="en-US" sz="1800" b="0" dirty="0"/>
              <a:t>:</a:t>
            </a:r>
          </a:p>
          <a:p>
            <a:r>
              <a:rPr lang="vi-VN" sz="1800" b="0" dirty="0"/>
              <a:t>𝑛 là tổng số mẫu trong một tập dữ liệu nhất định</a:t>
            </a:r>
            <a:endParaRPr lang="en-US" sz="1800" b="0" dirty="0"/>
          </a:p>
          <a:p>
            <a:r>
              <a:rPr lang="vi-VN" sz="1800" b="0" dirty="0"/>
              <a:t>𝑚∈ [1,∞) là tham số xác định mức độ mờ của phân cụm 𝑋 ={𝑥1,...,𝑥𝑛} và 𝑉 = {𝑣1,...,𝑣𝑐} là dữ liệu và trọng tâm cụm 𝑈 =[𝑢𝑖𝑘] và c*n là ma trận phân vùng mờ bao gồm mức độ thành viên của mẫu 𝑥𝑘 đối với mỗi cụm 𝑖.</a:t>
            </a:r>
          </a:p>
        </p:txBody>
      </p:sp>
      <p:pic>
        <p:nvPicPr>
          <p:cNvPr id="3" name="Picture 2" descr="A black lines and numbers on a white background&#10;&#10;Description automatically generated">
            <a:extLst>
              <a:ext uri="{FF2B5EF4-FFF2-40B4-BE49-F238E27FC236}">
                <a16:creationId xmlns:a16="http://schemas.microsoft.com/office/drawing/2014/main" id="{83F274AC-8687-114C-2743-491D75CF3FB8}"/>
              </a:ext>
            </a:extLst>
          </p:cNvPr>
          <p:cNvPicPr>
            <a:picLocks noChangeAspect="1"/>
          </p:cNvPicPr>
          <p:nvPr/>
        </p:nvPicPr>
        <p:blipFill>
          <a:blip r:embed="rId2"/>
          <a:stretch>
            <a:fillRect/>
          </a:stretch>
        </p:blipFill>
        <p:spPr>
          <a:xfrm>
            <a:off x="2900362" y="1012509"/>
            <a:ext cx="3952875" cy="1209675"/>
          </a:xfrm>
          <a:prstGeom prst="rect">
            <a:avLst/>
          </a:prstGeom>
        </p:spPr>
      </p:pic>
      <p:pic>
        <p:nvPicPr>
          <p:cNvPr id="4" name="Picture 3">
            <a:extLst>
              <a:ext uri="{FF2B5EF4-FFF2-40B4-BE49-F238E27FC236}">
                <a16:creationId xmlns:a16="http://schemas.microsoft.com/office/drawing/2014/main" id="{23E312AA-A080-D12D-63DC-2D33EB3111C3}"/>
              </a:ext>
            </a:extLst>
          </p:cNvPr>
          <p:cNvPicPr>
            <a:picLocks noChangeAspect="1"/>
          </p:cNvPicPr>
          <p:nvPr/>
        </p:nvPicPr>
        <p:blipFill>
          <a:blip r:embed="rId3"/>
          <a:stretch>
            <a:fillRect/>
          </a:stretch>
        </p:blipFill>
        <p:spPr>
          <a:xfrm>
            <a:off x="2528752" y="797080"/>
            <a:ext cx="236322" cy="332999"/>
          </a:xfrm>
          <a:prstGeom prst="rect">
            <a:avLst/>
          </a:prstGeom>
        </p:spPr>
      </p:pic>
    </p:spTree>
    <p:extLst>
      <p:ext uri="{BB962C8B-B14F-4D97-AF65-F5344CB8AC3E}">
        <p14:creationId xmlns:p14="http://schemas.microsoft.com/office/powerpoint/2010/main" val="28980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E683196-881D-9174-9A86-D9FAEEAE78D2}"/>
              </a:ext>
            </a:extLst>
          </p:cNvPr>
          <p:cNvSpPr txBox="1">
            <a:spLocks/>
          </p:cNvSpPr>
          <p:nvPr/>
        </p:nvSpPr>
        <p:spPr>
          <a:xfrm>
            <a:off x="1308943" y="800652"/>
            <a:ext cx="634649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1800" b="0" dirty="0"/>
              <a:t>Giá trị thành viên 𝑢𝑖𝑘, trong trường hợp thuật toán PCM, sẽ được tính từ phương trình sau:</a:t>
            </a:r>
          </a:p>
        </p:txBody>
      </p:sp>
      <p:pic>
        <p:nvPicPr>
          <p:cNvPr id="7" name="Picture 6" descr="A white background with black lines and red and blue lines&#10;&#10;Description automatically generated">
            <a:extLst>
              <a:ext uri="{FF2B5EF4-FFF2-40B4-BE49-F238E27FC236}">
                <a16:creationId xmlns:a16="http://schemas.microsoft.com/office/drawing/2014/main" id="{3A9342B8-A53A-6788-CB27-380A54709055}"/>
              </a:ext>
            </a:extLst>
          </p:cNvPr>
          <p:cNvPicPr>
            <a:picLocks noChangeAspect="1"/>
          </p:cNvPicPr>
          <p:nvPr/>
        </p:nvPicPr>
        <p:blipFill>
          <a:blip r:embed="rId2"/>
          <a:stretch>
            <a:fillRect/>
          </a:stretch>
        </p:blipFill>
        <p:spPr>
          <a:xfrm>
            <a:off x="2489679" y="1584692"/>
            <a:ext cx="4415567" cy="1227155"/>
          </a:xfrm>
          <a:prstGeom prst="rect">
            <a:avLst/>
          </a:prstGeom>
        </p:spPr>
      </p:pic>
      <p:sp>
        <p:nvSpPr>
          <p:cNvPr id="8" name="Title 1">
            <a:extLst>
              <a:ext uri="{FF2B5EF4-FFF2-40B4-BE49-F238E27FC236}">
                <a16:creationId xmlns:a16="http://schemas.microsoft.com/office/drawing/2014/main" id="{0BB5A130-B97C-E3B8-D7AE-068232C7F3D5}"/>
              </a:ext>
            </a:extLst>
          </p:cNvPr>
          <p:cNvSpPr txBox="1">
            <a:spLocks/>
          </p:cNvSpPr>
          <p:nvPr/>
        </p:nvSpPr>
        <p:spPr>
          <a:xfrm>
            <a:off x="1308943" y="2848658"/>
            <a:ext cx="6346499" cy="1227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0" dirty="0"/>
              <a:t>T</a:t>
            </a:r>
            <a:r>
              <a:rPr lang="vi-VN" sz="1800" b="0" dirty="0"/>
              <a:t>rong đó</a:t>
            </a:r>
            <a:r>
              <a:rPr lang="en-US" sz="1800" b="0" dirty="0"/>
              <a:t>:</a:t>
            </a:r>
          </a:p>
          <a:p>
            <a:r>
              <a:rPr lang="vi-VN" sz="1800" b="0" dirty="0"/>
              <a:t>𝑑𝑖𝑘 là khoảng cách </a:t>
            </a:r>
            <a:endParaRPr lang="en-US" sz="1800" b="0" dirty="0"/>
          </a:p>
          <a:p>
            <a:r>
              <a:rPr lang="vi-VN" sz="1800" b="0" dirty="0"/>
              <a:t>𝜂𝑖 là tham số tính điển hình</a:t>
            </a:r>
          </a:p>
        </p:txBody>
      </p:sp>
    </p:spTree>
    <p:extLst>
      <p:ext uri="{BB962C8B-B14F-4D97-AF65-F5344CB8AC3E}">
        <p14:creationId xmlns:p14="http://schemas.microsoft.com/office/powerpoint/2010/main" val="3387273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dirty="0"/>
              <a:t>Các bước thuật toán PCM:</a:t>
            </a:r>
            <a:endParaRPr lang="en-US"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924;p57">
            <a:extLst>
              <a:ext uri="{FF2B5EF4-FFF2-40B4-BE49-F238E27FC236}">
                <a16:creationId xmlns:a16="http://schemas.microsoft.com/office/drawing/2014/main" id="{2FD64EB1-0776-307E-3727-2A9BD39542EC}"/>
              </a:ext>
            </a:extLst>
          </p:cNvPr>
          <p:cNvSpPr txBox="1">
            <a:spLocks/>
          </p:cNvSpPr>
          <p:nvPr/>
        </p:nvSpPr>
        <p:spPr>
          <a:xfrm>
            <a:off x="1406022" y="1294052"/>
            <a:ext cx="7072576" cy="18600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600"/>
              <a:buFont typeface="Varela Round"/>
              <a:buNone/>
              <a:defRPr sz="1900" b="0" i="0" u="none" strike="noStrike" cap="none">
                <a:solidFill>
                  <a:schemeClr val="dk1"/>
                </a:solidFill>
                <a:highlight>
                  <a:schemeClr val="dk2"/>
                </a:highlight>
                <a:latin typeface="Varela Round"/>
                <a:ea typeface="Varela Round"/>
                <a:cs typeface="Varela Round"/>
                <a:sym typeface="Varela Round"/>
              </a:defRPr>
            </a:lvl1pPr>
            <a:lvl2pPr marL="914400" marR="0" lvl="1"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2pPr>
            <a:lvl3pPr marL="1371600" marR="0" lvl="2"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3pPr>
            <a:lvl4pPr marL="1828800" marR="0" lvl="3"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4pPr>
            <a:lvl5pPr marL="2286000" marR="0" lvl="4"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5pPr>
            <a:lvl6pPr marL="2743200" marR="0" lvl="5"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6pPr>
            <a:lvl7pPr marL="3200400" marR="0" lvl="6"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7pPr>
            <a:lvl8pPr marL="3657600" marR="0" lvl="7"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8pPr>
            <a:lvl9pPr marL="4114800" marR="0" lvl="8" indent="-317500" algn="ctr" rtl="0">
              <a:lnSpc>
                <a:spcPct val="100000"/>
              </a:lnSpc>
              <a:spcBef>
                <a:spcPts val="0"/>
              </a:spcBef>
              <a:spcAft>
                <a:spcPts val="0"/>
              </a:spcAft>
              <a:buClr>
                <a:schemeClr val="dk1"/>
              </a:buClr>
              <a:buSzPts val="1600"/>
              <a:buFont typeface="Varela Round"/>
              <a:buNone/>
              <a:defRPr sz="1600" b="0" i="0" u="none" strike="noStrike" cap="none">
                <a:solidFill>
                  <a:schemeClr val="dk1"/>
                </a:solidFill>
                <a:latin typeface="Varela Round"/>
                <a:ea typeface="Varela Round"/>
                <a:cs typeface="Varela Round"/>
                <a:sym typeface="Varela Round"/>
              </a:defRPr>
            </a:lvl9pPr>
          </a:lstStyle>
          <a:p>
            <a:pPr marL="0" indent="0" algn="l"/>
            <a:endParaRPr lang="vi-VN" sz="1800" dirty="0"/>
          </a:p>
        </p:txBody>
      </p:sp>
      <p:pic>
        <p:nvPicPr>
          <p:cNvPr id="6" name="Picture 5">
            <a:extLst>
              <a:ext uri="{FF2B5EF4-FFF2-40B4-BE49-F238E27FC236}">
                <a16:creationId xmlns:a16="http://schemas.microsoft.com/office/drawing/2014/main" id="{C3C9FC9B-E4E9-B69A-C88F-FD67F51CA586}"/>
              </a:ext>
            </a:extLst>
          </p:cNvPr>
          <p:cNvPicPr>
            <a:picLocks noChangeAspect="1"/>
          </p:cNvPicPr>
          <p:nvPr/>
        </p:nvPicPr>
        <p:blipFill>
          <a:blip r:embed="rId3"/>
          <a:stretch>
            <a:fillRect/>
          </a:stretch>
        </p:blipFill>
        <p:spPr>
          <a:xfrm>
            <a:off x="3773415" y="2037721"/>
            <a:ext cx="207282" cy="292633"/>
          </a:xfrm>
          <a:prstGeom prst="rect">
            <a:avLst/>
          </a:prstGeom>
        </p:spPr>
      </p:pic>
      <p:pic>
        <p:nvPicPr>
          <p:cNvPr id="8" name="Picture 7">
            <a:extLst>
              <a:ext uri="{FF2B5EF4-FFF2-40B4-BE49-F238E27FC236}">
                <a16:creationId xmlns:a16="http://schemas.microsoft.com/office/drawing/2014/main" id="{6099B5B9-8F3F-C154-67EF-E8025C1B19BA}"/>
              </a:ext>
            </a:extLst>
          </p:cNvPr>
          <p:cNvPicPr>
            <a:picLocks noChangeAspect="1"/>
          </p:cNvPicPr>
          <p:nvPr/>
        </p:nvPicPr>
        <p:blipFill>
          <a:blip r:embed="rId4"/>
          <a:stretch>
            <a:fillRect/>
          </a:stretch>
        </p:blipFill>
        <p:spPr>
          <a:xfrm>
            <a:off x="2494845" y="3444818"/>
            <a:ext cx="1952898" cy="428685"/>
          </a:xfrm>
          <a:prstGeom prst="rect">
            <a:avLst/>
          </a:prstGeom>
        </p:spPr>
      </p:pic>
      <p:sp>
        <p:nvSpPr>
          <p:cNvPr id="2" name="Title 1">
            <a:extLst>
              <a:ext uri="{FF2B5EF4-FFF2-40B4-BE49-F238E27FC236}">
                <a16:creationId xmlns:a16="http://schemas.microsoft.com/office/drawing/2014/main" id="{EC76EBC6-2B03-68B5-D863-B7F6850666B9}"/>
              </a:ext>
            </a:extLst>
          </p:cNvPr>
          <p:cNvSpPr txBox="1">
            <a:spLocks/>
          </p:cNvSpPr>
          <p:nvPr/>
        </p:nvSpPr>
        <p:spPr>
          <a:xfrm>
            <a:off x="1448302" y="1386267"/>
            <a:ext cx="6483586" cy="59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Varela Round"/>
              <a:buNone/>
              <a:defRPr sz="35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800" b="0" dirty="0"/>
              <a:t>b1. </a:t>
            </a:r>
            <a:r>
              <a:rPr lang="en-US" sz="1800" b="0" dirty="0" err="1"/>
              <a:t>xác</a:t>
            </a:r>
            <a:r>
              <a:rPr lang="en-US" sz="1800" b="0" dirty="0"/>
              <a:t> </a:t>
            </a:r>
            <a:r>
              <a:rPr lang="en-US" sz="1800" b="0" dirty="0" err="1"/>
              <a:t>định</a:t>
            </a:r>
            <a:r>
              <a:rPr lang="en-US" sz="1800" b="0" dirty="0"/>
              <a:t> </a:t>
            </a:r>
            <a:r>
              <a:rPr lang="en-US" sz="1800" b="0" dirty="0" err="1"/>
              <a:t>số</a:t>
            </a:r>
            <a:r>
              <a:rPr lang="en-US" sz="1800" b="0" dirty="0"/>
              <a:t> </a:t>
            </a:r>
            <a:r>
              <a:rPr lang="en-US" sz="1800" b="0" dirty="0" err="1"/>
              <a:t>cụm</a:t>
            </a:r>
            <a:r>
              <a:rPr lang="en-US" sz="1800" b="0" dirty="0"/>
              <a:t> c, </a:t>
            </a:r>
            <a:r>
              <a:rPr lang="en-US" sz="1800" b="0" dirty="0" err="1"/>
              <a:t>độ</a:t>
            </a:r>
            <a:r>
              <a:rPr lang="en-US" sz="1800" b="0" dirty="0"/>
              <a:t> </a:t>
            </a:r>
            <a:r>
              <a:rPr lang="en-US" sz="1800" b="0" dirty="0" err="1"/>
              <a:t>mờ</a:t>
            </a:r>
            <a:r>
              <a:rPr lang="en-US" sz="1800" b="0" dirty="0"/>
              <a:t> m (1 &lt; m &lt; </a:t>
            </a:r>
            <a:r>
              <a:rPr lang="en-US" sz="1800" b="0" dirty="0" err="1"/>
              <a:t>oo</a:t>
            </a:r>
            <a:r>
              <a:rPr lang="en-US" sz="1800" b="0" dirty="0"/>
              <a:t>), </a:t>
            </a:r>
            <a:r>
              <a:rPr lang="en-US" sz="1800" b="0" dirty="0" err="1"/>
              <a:t>bộ</a:t>
            </a:r>
            <a:r>
              <a:rPr lang="en-US" sz="1800" b="0" dirty="0"/>
              <a:t> </a:t>
            </a:r>
            <a:r>
              <a:rPr lang="en-US" sz="1800" b="0" dirty="0" err="1"/>
              <a:t>đếm</a:t>
            </a:r>
            <a:r>
              <a:rPr lang="en-US" sz="1800" b="0" dirty="0"/>
              <a:t> l = 1</a:t>
            </a:r>
          </a:p>
          <a:p>
            <a:r>
              <a:rPr lang="en-US" sz="1800" b="0" dirty="0"/>
              <a:t>b2. </a:t>
            </a:r>
            <a:r>
              <a:rPr lang="en-US" sz="1800" b="0" dirty="0" err="1"/>
              <a:t>Khởi</a:t>
            </a:r>
            <a:r>
              <a:rPr lang="en-US" sz="1800" b="0" dirty="0"/>
              <a:t> </a:t>
            </a:r>
            <a:r>
              <a:rPr lang="en-US" sz="1800" b="0" dirty="0" err="1"/>
              <a:t>tạo</a:t>
            </a:r>
            <a:r>
              <a:rPr lang="en-US" sz="1800" b="0" dirty="0"/>
              <a:t> ma </a:t>
            </a:r>
            <a:r>
              <a:rPr lang="en-US" sz="1800" b="0" dirty="0" err="1"/>
              <a:t>trận</a:t>
            </a:r>
            <a:r>
              <a:rPr lang="en-US" sz="1800" b="0" dirty="0"/>
              <a:t> </a:t>
            </a:r>
            <a:r>
              <a:rPr lang="en-US" sz="1800" b="0" dirty="0" err="1"/>
              <a:t>phân</a:t>
            </a:r>
            <a:r>
              <a:rPr lang="en-US" sz="1800" b="0" dirty="0"/>
              <a:t> </a:t>
            </a:r>
            <a:r>
              <a:rPr lang="en-US" sz="1800" b="0" dirty="0" err="1"/>
              <a:t>vùng</a:t>
            </a:r>
            <a:r>
              <a:rPr lang="en-US" sz="1800" b="0" dirty="0"/>
              <a:t> U(l)</a:t>
            </a:r>
          </a:p>
          <a:p>
            <a:r>
              <a:rPr lang="en-US" sz="1800" b="0" dirty="0"/>
              <a:t>b3.  </a:t>
            </a:r>
            <a:r>
              <a:rPr lang="en-US" sz="1800" b="0" dirty="0" err="1"/>
              <a:t>Tính</a:t>
            </a:r>
            <a:r>
              <a:rPr lang="en-US" sz="1800" b="0" dirty="0"/>
              <a:t> </a:t>
            </a:r>
            <a:r>
              <a:rPr lang="en-US" sz="1800" b="0" dirty="0" err="1"/>
              <a:t>các</a:t>
            </a:r>
            <a:r>
              <a:rPr lang="en-US" sz="1800" b="0" dirty="0"/>
              <a:t> </a:t>
            </a:r>
            <a:r>
              <a:rPr lang="en-US" sz="1800" b="0" dirty="0" err="1"/>
              <a:t>giá</a:t>
            </a:r>
            <a:r>
              <a:rPr lang="en-US" sz="1800" b="0" dirty="0"/>
              <a:t> </a:t>
            </a:r>
            <a:r>
              <a:rPr lang="en-US" sz="1800" b="0" dirty="0" err="1"/>
              <a:t>trị</a:t>
            </a:r>
            <a:r>
              <a:rPr lang="en-US" sz="1800" b="0" dirty="0"/>
              <a:t>      </a:t>
            </a:r>
          </a:p>
          <a:p>
            <a:r>
              <a:rPr lang="en-US" sz="1800" b="0" dirty="0"/>
              <a:t>B4. </a:t>
            </a:r>
            <a:r>
              <a:rPr lang="en-US" sz="1800" b="0" dirty="0" err="1"/>
              <a:t>Lặp</a:t>
            </a:r>
            <a:r>
              <a:rPr lang="en-US" sz="1800" b="0" dirty="0"/>
              <a:t> </a:t>
            </a:r>
            <a:r>
              <a:rPr lang="en-US" sz="1800" b="0" dirty="0" err="1"/>
              <a:t>lại</a:t>
            </a:r>
            <a:r>
              <a:rPr lang="en-US" sz="1800" b="0" dirty="0"/>
              <a:t>:</a:t>
            </a:r>
          </a:p>
          <a:p>
            <a:r>
              <a:rPr lang="en-US" sz="1800" b="0" dirty="0"/>
              <a:t>4.1 </a:t>
            </a:r>
            <a:r>
              <a:rPr lang="en-US" sz="1800" b="0" dirty="0" err="1"/>
              <a:t>Cập</a:t>
            </a:r>
            <a:r>
              <a:rPr lang="en-US" sz="1800" b="0" dirty="0"/>
              <a:t> </a:t>
            </a:r>
            <a:r>
              <a:rPr lang="en-US" sz="1800" b="0" dirty="0" err="1"/>
              <a:t>nhật</a:t>
            </a:r>
            <a:r>
              <a:rPr lang="en-US" sz="1800" b="0" dirty="0"/>
              <a:t> </a:t>
            </a:r>
            <a:r>
              <a:rPr lang="en-US" sz="1800" b="0" dirty="0" err="1"/>
              <a:t>trọng</a:t>
            </a:r>
            <a:r>
              <a:rPr lang="en-US" sz="1800" b="0" dirty="0"/>
              <a:t> </a:t>
            </a:r>
            <a:r>
              <a:rPr lang="en-US" sz="1800" b="0" dirty="0" err="1"/>
              <a:t>tâm</a:t>
            </a:r>
            <a:r>
              <a:rPr lang="en-US" sz="1800" b="0" dirty="0"/>
              <a:t> </a:t>
            </a:r>
          </a:p>
          <a:p>
            <a:r>
              <a:rPr lang="en-US" sz="1800" b="0" dirty="0"/>
              <a:t>4.2 </a:t>
            </a:r>
            <a:r>
              <a:rPr lang="en-US" sz="1800" b="0" dirty="0" err="1"/>
              <a:t>Tính</a:t>
            </a:r>
            <a:r>
              <a:rPr lang="en-US" sz="1800" b="0" dirty="0"/>
              <a:t> U(l+1)</a:t>
            </a:r>
          </a:p>
          <a:p>
            <a:r>
              <a:rPr lang="en-US" sz="1800" b="0" dirty="0"/>
              <a:t>4.3 l = l + 1</a:t>
            </a:r>
          </a:p>
          <a:p>
            <a:r>
              <a:rPr lang="en-US" sz="1800" b="0" dirty="0" err="1"/>
              <a:t>Đến</a:t>
            </a:r>
            <a:r>
              <a:rPr lang="en-US" sz="1800" b="0" dirty="0"/>
              <a:t> </a:t>
            </a:r>
            <a:r>
              <a:rPr lang="en-US" sz="1800" b="0" dirty="0" err="1"/>
              <a:t>khi</a:t>
            </a:r>
            <a:r>
              <a:rPr lang="en-US" sz="1800" b="0" dirty="0"/>
              <a:t> </a:t>
            </a:r>
          </a:p>
        </p:txBody>
      </p:sp>
    </p:spTree>
    <p:extLst>
      <p:ext uri="{BB962C8B-B14F-4D97-AF65-F5344CB8AC3E}">
        <p14:creationId xmlns:p14="http://schemas.microsoft.com/office/powerpoint/2010/main" val="33467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40"/>
          <p:cNvSpPr txBox="1">
            <a:spLocks noGrp="1"/>
          </p:cNvSpPr>
          <p:nvPr>
            <p:ph type="title"/>
          </p:nvPr>
        </p:nvSpPr>
        <p:spPr>
          <a:xfrm>
            <a:off x="1117378" y="4492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Fuzzy possibilistic c-means (FPCM) algorithm</a:t>
            </a:r>
          </a:p>
        </p:txBody>
      </p:sp>
      <p:sp>
        <p:nvSpPr>
          <p:cNvPr id="2280" name="Google Shape;2280;p40"/>
          <p:cNvSpPr txBox="1">
            <a:spLocks noGrp="1"/>
          </p:cNvSpPr>
          <p:nvPr>
            <p:ph type="subTitle" idx="2"/>
          </p:nvPr>
        </p:nvSpPr>
        <p:spPr>
          <a:xfrm>
            <a:off x="1189898" y="1021905"/>
            <a:ext cx="7280919" cy="1227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vi-VN" sz="1800" dirty="0">
                <a:effectLst/>
                <a:latin typeface="Varela Round" panose="00000500000000000000" pitchFamily="2" charset="-79"/>
                <a:ea typeface="Aptos" panose="020B0004020202020204" pitchFamily="34" charset="0"/>
                <a:cs typeface="Varela Round" panose="00000500000000000000" pitchFamily="2" charset="-79"/>
              </a:rPr>
              <a:t>Hàm mục tiêu của thuật toán FPCM bao gồm cả tính thành viên và đặc trưng</a:t>
            </a:r>
            <a:r>
              <a:rPr lang="en-US" sz="1800" dirty="0">
                <a:latin typeface="Varela Round" panose="00000500000000000000" pitchFamily="2" charset="-79"/>
                <a:ea typeface="Aptos" panose="020B0004020202020204" pitchFamily="34" charset="0"/>
                <a:cs typeface="Varela Round" panose="00000500000000000000" pitchFamily="2" charset="-79"/>
              </a:rPr>
              <a:t>- 2 </a:t>
            </a:r>
            <a:r>
              <a:rPr lang="en-US" sz="1800" dirty="0" err="1">
                <a:latin typeface="Varela Round" panose="00000500000000000000" pitchFamily="2" charset="-79"/>
                <a:ea typeface="Aptos" panose="020B0004020202020204" pitchFamily="34" charset="0"/>
                <a:cs typeface="Varela Round" panose="00000500000000000000" pitchFamily="2" charset="-79"/>
              </a:rPr>
              <a:t>yếu</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tố</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quan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trọng</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trong</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việc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xác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định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đặc</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tính</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cấu</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trúc</a:t>
            </a:r>
            <a:r>
              <a:rPr lang="en-US" sz="1800" dirty="0">
                <a:latin typeface="Varela Round" panose="00000500000000000000" pitchFamily="2" charset="-79"/>
                <a:ea typeface="Aptos" panose="020B0004020202020204" pitchFamily="34" charset="0"/>
                <a:cs typeface="Varela Round" panose="00000500000000000000" pitchFamily="2" charset="-79"/>
              </a:rPr>
              <a:t> con </a:t>
            </a:r>
            <a:r>
              <a:rPr lang="en-US" sz="1800" dirty="0" err="1">
                <a:latin typeface="Varela Round" panose="00000500000000000000" pitchFamily="2" charset="-79"/>
                <a:ea typeface="Aptos" panose="020B0004020202020204" pitchFamily="34" charset="0"/>
                <a:cs typeface="Varela Round" panose="00000500000000000000" pitchFamily="2" charset="-79"/>
              </a:rPr>
              <a:t>của</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dữ</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liệu</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trong</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bài</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toán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phân</a:t>
            </a:r>
            <a:r>
              <a:rPr lang="en-US" sz="1800" dirty="0">
                <a:latin typeface="Varela Round" panose="00000500000000000000" pitchFamily="2" charset="-79"/>
                <a:ea typeface="Aptos" panose="020B0004020202020204" pitchFamily="34" charset="0"/>
                <a:cs typeface="Varela Round" panose="00000500000000000000" pitchFamily="2" charset="-79"/>
              </a:rPr>
              <a:t> </a:t>
            </a:r>
            <a:r>
              <a:rPr lang="en-US" sz="1800" dirty="0" err="1">
                <a:latin typeface="Varela Round" panose="00000500000000000000" pitchFamily="2" charset="-79"/>
                <a:ea typeface="Aptos" panose="020B0004020202020204" pitchFamily="34" charset="0"/>
                <a:cs typeface="Varela Round" panose="00000500000000000000" pitchFamily="2" charset="-79"/>
              </a:rPr>
              <a:t>cụm</a:t>
            </a:r>
            <a:r>
              <a:rPr lang="vi-VN" sz="1800" dirty="0">
                <a:effectLst/>
                <a:latin typeface="Varela Round" panose="00000500000000000000" pitchFamily="2" charset="-79"/>
                <a:ea typeface="Aptos" panose="020B0004020202020204" pitchFamily="34" charset="0"/>
                <a:cs typeface="Varela Round" panose="00000500000000000000" pitchFamily="2" charset="-79"/>
              </a:rPr>
              <a:t>:</a:t>
            </a:r>
            <a:endParaRPr lang="vi-VN" sz="1800" dirty="0">
              <a:latin typeface="Varela Round" panose="00000500000000000000" pitchFamily="2" charset="-79"/>
              <a:cs typeface="Varela Round" panose="00000500000000000000" pitchFamily="2" charset="-79"/>
            </a:endParaRPr>
          </a:p>
        </p:txBody>
      </p:sp>
      <p:sp>
        <p:nvSpPr>
          <p:cNvPr id="2283" name="Google Shape;2283;p40"/>
          <p:cNvSpPr/>
          <p:nvPr/>
        </p:nvSpPr>
        <p:spPr>
          <a:xfrm>
            <a:off x="7584543" y="454598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white background with black text&#10;&#10;Description automatically generated">
            <a:extLst>
              <a:ext uri="{FF2B5EF4-FFF2-40B4-BE49-F238E27FC236}">
                <a16:creationId xmlns:a16="http://schemas.microsoft.com/office/drawing/2014/main" id="{1C25829E-9048-6F53-1FB3-D892EC02EEFC}"/>
              </a:ext>
            </a:extLst>
          </p:cNvPr>
          <p:cNvPicPr>
            <a:picLocks noChangeAspect="1"/>
          </p:cNvPicPr>
          <p:nvPr/>
        </p:nvPicPr>
        <p:blipFill>
          <a:blip r:embed="rId3"/>
          <a:stretch>
            <a:fillRect/>
          </a:stretch>
        </p:blipFill>
        <p:spPr>
          <a:xfrm>
            <a:off x="2381066" y="1942813"/>
            <a:ext cx="4232384" cy="2661198"/>
          </a:xfrm>
          <a:prstGeom prst="rect">
            <a:avLst/>
          </a:prstGeom>
        </p:spPr>
      </p:pic>
    </p:spTree>
    <p:extLst>
      <p:ext uri="{BB962C8B-B14F-4D97-AF65-F5344CB8AC3E}">
        <p14:creationId xmlns:p14="http://schemas.microsoft.com/office/powerpoint/2010/main" val="207049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40"/>
          <p:cNvSpPr txBox="1">
            <a:spLocks noGrp="1"/>
          </p:cNvSpPr>
          <p:nvPr>
            <p:ph type="title"/>
          </p:nvPr>
        </p:nvSpPr>
        <p:spPr>
          <a:xfrm>
            <a:off x="1117378" y="4492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t>Fuzzy possibilistic c-means (FPCM) algorithm</a:t>
            </a:r>
          </a:p>
        </p:txBody>
      </p:sp>
      <p:sp>
        <p:nvSpPr>
          <p:cNvPr id="2280" name="Google Shape;2280;p40"/>
          <p:cNvSpPr txBox="1">
            <a:spLocks noGrp="1"/>
          </p:cNvSpPr>
          <p:nvPr>
            <p:ph type="subTitle" idx="2"/>
          </p:nvPr>
        </p:nvSpPr>
        <p:spPr>
          <a:xfrm>
            <a:off x="1189898" y="1021905"/>
            <a:ext cx="7280919" cy="1227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vi-VN" sz="1800" dirty="0">
                <a:effectLst/>
                <a:latin typeface="Varela Round" panose="00000500000000000000" pitchFamily="2" charset="-79"/>
                <a:ea typeface="Aptos" panose="020B0004020202020204" pitchFamily="34" charset="0"/>
                <a:cs typeface="Varela Round" panose="00000500000000000000" pitchFamily="2" charset="-79"/>
              </a:rPr>
              <a:t>Từ định lý Lagrange chúng ta có thể tính được:</a:t>
            </a:r>
            <a:endParaRPr lang="vi-VN" sz="1800" dirty="0">
              <a:latin typeface="Varela Round" panose="00000500000000000000" pitchFamily="2" charset="-79"/>
              <a:cs typeface="Varela Round" panose="00000500000000000000" pitchFamily="2" charset="-79"/>
            </a:endParaRPr>
          </a:p>
        </p:txBody>
      </p:sp>
      <p:sp>
        <p:nvSpPr>
          <p:cNvPr id="2283" name="Google Shape;2283;p40"/>
          <p:cNvSpPr/>
          <p:nvPr/>
        </p:nvSpPr>
        <p:spPr>
          <a:xfrm>
            <a:off x="7165154" y="4694295"/>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40"/>
          <p:cNvGrpSpPr/>
          <p:nvPr/>
        </p:nvGrpSpPr>
        <p:grpSpPr>
          <a:xfrm>
            <a:off x="550984" y="1029110"/>
            <a:ext cx="476409" cy="480544"/>
            <a:chOff x="1359481" y="2470849"/>
            <a:chExt cx="510053" cy="535279"/>
          </a:xfrm>
        </p:grpSpPr>
        <p:sp>
          <p:nvSpPr>
            <p:cNvPr id="2316" name="Google Shape;2316;p40"/>
            <p:cNvSpPr/>
            <p:nvPr/>
          </p:nvSpPr>
          <p:spPr>
            <a:xfrm>
              <a:off x="1733690" y="2807777"/>
              <a:ext cx="97532" cy="171064"/>
            </a:xfrm>
            <a:custGeom>
              <a:avLst/>
              <a:gdLst/>
              <a:ahLst/>
              <a:cxnLst/>
              <a:rect l="l" t="t" r="r" b="b"/>
              <a:pathLst>
                <a:path w="3503" h="6144" extrusionOk="0">
                  <a:moveTo>
                    <a:pt x="1222" y="1"/>
                  </a:moveTo>
                  <a:lnTo>
                    <a:pt x="1" y="487"/>
                  </a:lnTo>
                  <a:lnTo>
                    <a:pt x="2282" y="6144"/>
                  </a:lnTo>
                  <a:lnTo>
                    <a:pt x="3503" y="5656"/>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1758219" y="2918926"/>
              <a:ext cx="111314" cy="87203"/>
            </a:xfrm>
            <a:custGeom>
              <a:avLst/>
              <a:gdLst/>
              <a:ahLst/>
              <a:cxnLst/>
              <a:rect l="l" t="t" r="r" b="b"/>
              <a:pathLst>
                <a:path w="3998" h="3132" extrusionOk="0">
                  <a:moveTo>
                    <a:pt x="2959" y="1"/>
                  </a:moveTo>
                  <a:lnTo>
                    <a:pt x="1" y="1181"/>
                  </a:lnTo>
                  <a:lnTo>
                    <a:pt x="768" y="2902"/>
                  </a:lnTo>
                  <a:cubicBezTo>
                    <a:pt x="830" y="3042"/>
                    <a:pt x="968" y="3131"/>
                    <a:pt x="1120" y="3131"/>
                  </a:cubicBezTo>
                  <a:lnTo>
                    <a:pt x="3542" y="3131"/>
                  </a:lnTo>
                  <a:cubicBezTo>
                    <a:pt x="3811" y="3131"/>
                    <a:pt x="3997" y="2865"/>
                    <a:pt x="3906" y="2613"/>
                  </a:cubicBezTo>
                  <a:lnTo>
                    <a:pt x="29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1736168" y="2871537"/>
              <a:ext cx="114182" cy="97087"/>
            </a:xfrm>
            <a:custGeom>
              <a:avLst/>
              <a:gdLst/>
              <a:ahLst/>
              <a:cxnLst/>
              <a:rect l="l" t="t" r="r" b="b"/>
              <a:pathLst>
                <a:path w="4101" h="3487" extrusionOk="0">
                  <a:moveTo>
                    <a:pt x="3019" y="0"/>
                  </a:moveTo>
                  <a:cubicBezTo>
                    <a:pt x="2980" y="0"/>
                    <a:pt x="2941" y="8"/>
                    <a:pt x="2902" y="23"/>
                  </a:cubicBezTo>
                  <a:lnTo>
                    <a:pt x="239" y="1085"/>
                  </a:lnTo>
                  <a:cubicBezTo>
                    <a:pt x="79" y="1150"/>
                    <a:pt x="1" y="1332"/>
                    <a:pt x="66" y="1492"/>
                  </a:cubicBezTo>
                  <a:lnTo>
                    <a:pt x="791" y="3291"/>
                  </a:lnTo>
                  <a:cubicBezTo>
                    <a:pt x="841" y="3413"/>
                    <a:pt x="959" y="3487"/>
                    <a:pt x="1084" y="3487"/>
                  </a:cubicBezTo>
                  <a:cubicBezTo>
                    <a:pt x="1122" y="3487"/>
                    <a:pt x="1161" y="3480"/>
                    <a:pt x="1199" y="3465"/>
                  </a:cubicBezTo>
                  <a:lnTo>
                    <a:pt x="3862" y="2401"/>
                  </a:lnTo>
                  <a:cubicBezTo>
                    <a:pt x="4022" y="2338"/>
                    <a:pt x="4100" y="2156"/>
                    <a:pt x="4036" y="1996"/>
                  </a:cubicBezTo>
                  <a:lnTo>
                    <a:pt x="3310" y="196"/>
                  </a:lnTo>
                  <a:cubicBezTo>
                    <a:pt x="3261" y="75"/>
                    <a:pt x="3143" y="0"/>
                    <a:pt x="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1393143" y="2719125"/>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1393143" y="2651467"/>
              <a:ext cx="170814" cy="29680"/>
            </a:xfrm>
            <a:custGeom>
              <a:avLst/>
              <a:gdLst/>
              <a:ahLst/>
              <a:cxnLst/>
              <a:rect l="l" t="t" r="r" b="b"/>
              <a:pathLst>
                <a:path w="6135" h="1066" extrusionOk="0">
                  <a:moveTo>
                    <a:pt x="0" y="1"/>
                  </a:moveTo>
                  <a:lnTo>
                    <a:pt x="0" y="1065"/>
                  </a:lnTo>
                  <a:lnTo>
                    <a:pt x="6135" y="1065"/>
                  </a:lnTo>
                  <a:lnTo>
                    <a:pt x="6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1393143" y="2491314"/>
              <a:ext cx="170814" cy="29680"/>
            </a:xfrm>
            <a:custGeom>
              <a:avLst/>
              <a:gdLst/>
              <a:ahLst/>
              <a:cxnLst/>
              <a:rect l="l" t="t" r="r" b="b"/>
              <a:pathLst>
                <a:path w="6135" h="1066" extrusionOk="0">
                  <a:moveTo>
                    <a:pt x="0" y="1"/>
                  </a:moveTo>
                  <a:lnTo>
                    <a:pt x="0" y="1066"/>
                  </a:lnTo>
                  <a:lnTo>
                    <a:pt x="6135" y="1066"/>
                  </a:lnTo>
                  <a:lnTo>
                    <a:pt x="6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1393143" y="2879278"/>
              <a:ext cx="170814" cy="29624"/>
            </a:xfrm>
            <a:custGeom>
              <a:avLst/>
              <a:gdLst/>
              <a:ahLst/>
              <a:cxnLst/>
              <a:rect l="l" t="t" r="r" b="b"/>
              <a:pathLst>
                <a:path w="6135" h="1064" extrusionOk="0">
                  <a:moveTo>
                    <a:pt x="0" y="0"/>
                  </a:moveTo>
                  <a:lnTo>
                    <a:pt x="0" y="1064"/>
                  </a:lnTo>
                  <a:lnTo>
                    <a:pt x="6135" y="1064"/>
                  </a:lnTo>
                  <a:lnTo>
                    <a:pt x="61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1359481" y="2470849"/>
              <a:ext cx="238137" cy="458566"/>
            </a:xfrm>
            <a:custGeom>
              <a:avLst/>
              <a:gdLst/>
              <a:ahLst/>
              <a:cxnLst/>
              <a:rect l="l" t="t" r="r" b="b"/>
              <a:pathLst>
                <a:path w="8553" h="16470" extrusionOk="0">
                  <a:moveTo>
                    <a:pt x="7357" y="0"/>
                  </a:moveTo>
                  <a:cubicBezTo>
                    <a:pt x="7255" y="0"/>
                    <a:pt x="7172" y="82"/>
                    <a:pt x="7167" y="185"/>
                  </a:cubicBezTo>
                  <a:cubicBezTo>
                    <a:pt x="7079" y="1827"/>
                    <a:pt x="5825" y="3208"/>
                    <a:pt x="4183" y="3434"/>
                  </a:cubicBezTo>
                  <a:cubicBezTo>
                    <a:pt x="3032" y="3592"/>
                    <a:pt x="1975" y="4161"/>
                    <a:pt x="1205" y="5036"/>
                  </a:cubicBezTo>
                  <a:cubicBezTo>
                    <a:pt x="429" y="5921"/>
                    <a:pt x="0" y="7056"/>
                    <a:pt x="0" y="8234"/>
                  </a:cubicBezTo>
                  <a:cubicBezTo>
                    <a:pt x="0" y="9412"/>
                    <a:pt x="429" y="10548"/>
                    <a:pt x="1205" y="11432"/>
                  </a:cubicBezTo>
                  <a:cubicBezTo>
                    <a:pt x="1975" y="12308"/>
                    <a:pt x="3032" y="12877"/>
                    <a:pt x="4183" y="13035"/>
                  </a:cubicBezTo>
                  <a:cubicBezTo>
                    <a:pt x="5825" y="13260"/>
                    <a:pt x="7079" y="14641"/>
                    <a:pt x="7167" y="16285"/>
                  </a:cubicBezTo>
                  <a:cubicBezTo>
                    <a:pt x="7172" y="16387"/>
                    <a:pt x="7255" y="16469"/>
                    <a:pt x="7357" y="16469"/>
                  </a:cubicBezTo>
                  <a:lnTo>
                    <a:pt x="8354" y="16469"/>
                  </a:lnTo>
                  <a:cubicBezTo>
                    <a:pt x="8464" y="16469"/>
                    <a:pt x="8553" y="16378"/>
                    <a:pt x="8548" y="16269"/>
                  </a:cubicBezTo>
                  <a:cubicBezTo>
                    <a:pt x="8503" y="15163"/>
                    <a:pt x="8079" y="14104"/>
                    <a:pt x="7346" y="13270"/>
                  </a:cubicBezTo>
                  <a:cubicBezTo>
                    <a:pt x="6577" y="12394"/>
                    <a:pt x="5521" y="11826"/>
                    <a:pt x="4370" y="11667"/>
                  </a:cubicBezTo>
                  <a:cubicBezTo>
                    <a:pt x="2667" y="11433"/>
                    <a:pt x="1381" y="9958"/>
                    <a:pt x="1381" y="8234"/>
                  </a:cubicBezTo>
                  <a:cubicBezTo>
                    <a:pt x="1381" y="6511"/>
                    <a:pt x="2667" y="5035"/>
                    <a:pt x="4370" y="4801"/>
                  </a:cubicBezTo>
                  <a:cubicBezTo>
                    <a:pt x="5521" y="4644"/>
                    <a:pt x="6577" y="4074"/>
                    <a:pt x="7346" y="3198"/>
                  </a:cubicBezTo>
                  <a:cubicBezTo>
                    <a:pt x="8079" y="2364"/>
                    <a:pt x="8503" y="1307"/>
                    <a:pt x="8548" y="200"/>
                  </a:cubicBezTo>
                  <a:cubicBezTo>
                    <a:pt x="8553" y="91"/>
                    <a:pt x="8464" y="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1359481" y="2814738"/>
              <a:ext cx="119082" cy="114683"/>
            </a:xfrm>
            <a:custGeom>
              <a:avLst/>
              <a:gdLst/>
              <a:ahLst/>
              <a:cxnLst/>
              <a:rect l="l" t="t" r="r" b="b"/>
              <a:pathLst>
                <a:path w="4277" h="4119" extrusionOk="0">
                  <a:moveTo>
                    <a:pt x="2290" y="1"/>
                  </a:moveTo>
                  <a:cubicBezTo>
                    <a:pt x="2059" y="145"/>
                    <a:pt x="1840" y="308"/>
                    <a:pt x="1635" y="490"/>
                  </a:cubicBezTo>
                  <a:cubicBezTo>
                    <a:pt x="1483" y="623"/>
                    <a:pt x="1341" y="767"/>
                    <a:pt x="1205" y="919"/>
                  </a:cubicBezTo>
                  <a:cubicBezTo>
                    <a:pt x="472" y="1753"/>
                    <a:pt x="50" y="2812"/>
                    <a:pt x="5" y="3918"/>
                  </a:cubicBezTo>
                  <a:cubicBezTo>
                    <a:pt x="0" y="4027"/>
                    <a:pt x="89" y="4118"/>
                    <a:pt x="198" y="4118"/>
                  </a:cubicBezTo>
                  <a:lnTo>
                    <a:pt x="1192" y="4118"/>
                  </a:lnTo>
                  <a:cubicBezTo>
                    <a:pt x="1294" y="4118"/>
                    <a:pt x="1380" y="4039"/>
                    <a:pt x="1386" y="3936"/>
                  </a:cubicBezTo>
                  <a:cubicBezTo>
                    <a:pt x="1446" y="2792"/>
                    <a:pt x="2070" y="1776"/>
                    <a:pt x="2998" y="1187"/>
                  </a:cubicBezTo>
                  <a:cubicBezTo>
                    <a:pt x="3379" y="945"/>
                    <a:pt x="3811" y="775"/>
                    <a:pt x="4276" y="698"/>
                  </a:cubicBezTo>
                  <a:cubicBezTo>
                    <a:pt x="4245" y="693"/>
                    <a:pt x="4214" y="689"/>
                    <a:pt x="4183" y="684"/>
                  </a:cubicBezTo>
                  <a:cubicBezTo>
                    <a:pt x="3507" y="592"/>
                    <a:pt x="2863" y="357"/>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1359481" y="2470849"/>
              <a:ext cx="238109" cy="343911"/>
            </a:xfrm>
            <a:custGeom>
              <a:avLst/>
              <a:gdLst/>
              <a:ahLst/>
              <a:cxnLst/>
              <a:rect l="l" t="t" r="r" b="b"/>
              <a:pathLst>
                <a:path w="8552" h="12352" extrusionOk="0">
                  <a:moveTo>
                    <a:pt x="198" y="0"/>
                  </a:moveTo>
                  <a:cubicBezTo>
                    <a:pt x="89" y="0"/>
                    <a:pt x="0" y="91"/>
                    <a:pt x="5" y="200"/>
                  </a:cubicBezTo>
                  <a:cubicBezTo>
                    <a:pt x="50" y="1307"/>
                    <a:pt x="472" y="2364"/>
                    <a:pt x="1205" y="3198"/>
                  </a:cubicBezTo>
                  <a:cubicBezTo>
                    <a:pt x="1340" y="3352"/>
                    <a:pt x="1483" y="3495"/>
                    <a:pt x="1635" y="3629"/>
                  </a:cubicBezTo>
                  <a:cubicBezTo>
                    <a:pt x="2348" y="4261"/>
                    <a:pt x="3234" y="4672"/>
                    <a:pt x="4183" y="4801"/>
                  </a:cubicBezTo>
                  <a:cubicBezTo>
                    <a:pt x="4683" y="4870"/>
                    <a:pt x="5147" y="5046"/>
                    <a:pt x="5553" y="5303"/>
                  </a:cubicBezTo>
                  <a:cubicBezTo>
                    <a:pt x="6530" y="5924"/>
                    <a:pt x="7171" y="7017"/>
                    <a:pt x="7171" y="8234"/>
                  </a:cubicBezTo>
                  <a:cubicBezTo>
                    <a:pt x="7171" y="9451"/>
                    <a:pt x="6530" y="10545"/>
                    <a:pt x="5553" y="11165"/>
                  </a:cubicBezTo>
                  <a:cubicBezTo>
                    <a:pt x="5173" y="11406"/>
                    <a:pt x="4741" y="11576"/>
                    <a:pt x="4276" y="11653"/>
                  </a:cubicBezTo>
                  <a:cubicBezTo>
                    <a:pt x="4307" y="11659"/>
                    <a:pt x="4339" y="11664"/>
                    <a:pt x="4370" y="11667"/>
                  </a:cubicBezTo>
                  <a:cubicBezTo>
                    <a:pt x="5046" y="11760"/>
                    <a:pt x="5690" y="11996"/>
                    <a:pt x="6262" y="12352"/>
                  </a:cubicBezTo>
                  <a:cubicBezTo>
                    <a:pt x="6494" y="12208"/>
                    <a:pt x="6712" y="12044"/>
                    <a:pt x="6918" y="11863"/>
                  </a:cubicBezTo>
                  <a:cubicBezTo>
                    <a:pt x="7069" y="11730"/>
                    <a:pt x="7212" y="11586"/>
                    <a:pt x="7346" y="11432"/>
                  </a:cubicBezTo>
                  <a:cubicBezTo>
                    <a:pt x="8124" y="10548"/>
                    <a:pt x="8551" y="9412"/>
                    <a:pt x="8551" y="8234"/>
                  </a:cubicBezTo>
                  <a:cubicBezTo>
                    <a:pt x="8551" y="7056"/>
                    <a:pt x="8124" y="5921"/>
                    <a:pt x="7346" y="5036"/>
                  </a:cubicBezTo>
                  <a:cubicBezTo>
                    <a:pt x="7212" y="4884"/>
                    <a:pt x="7069" y="4740"/>
                    <a:pt x="6918" y="4607"/>
                  </a:cubicBezTo>
                  <a:cubicBezTo>
                    <a:pt x="6205" y="3974"/>
                    <a:pt x="5319" y="3564"/>
                    <a:pt x="4370" y="3434"/>
                  </a:cubicBezTo>
                  <a:cubicBezTo>
                    <a:pt x="3869" y="3365"/>
                    <a:pt x="3406" y="3190"/>
                    <a:pt x="3000" y="2931"/>
                  </a:cubicBezTo>
                  <a:cubicBezTo>
                    <a:pt x="2071" y="2342"/>
                    <a:pt x="1446" y="1326"/>
                    <a:pt x="1386" y="182"/>
                  </a:cubicBezTo>
                  <a:cubicBezTo>
                    <a:pt x="1380" y="80"/>
                    <a:pt x="1294" y="0"/>
                    <a:pt x="1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1538483" y="2536587"/>
              <a:ext cx="324003" cy="324031"/>
            </a:xfrm>
            <a:custGeom>
              <a:avLst/>
              <a:gdLst/>
              <a:ahLst/>
              <a:cxnLst/>
              <a:rect l="l" t="t" r="r" b="b"/>
              <a:pathLst>
                <a:path w="11637" h="11638" extrusionOk="0">
                  <a:moveTo>
                    <a:pt x="5819" y="1"/>
                  </a:moveTo>
                  <a:cubicBezTo>
                    <a:pt x="2605" y="1"/>
                    <a:pt x="0" y="2606"/>
                    <a:pt x="0" y="5820"/>
                  </a:cubicBezTo>
                  <a:cubicBezTo>
                    <a:pt x="0" y="9032"/>
                    <a:pt x="2605" y="11637"/>
                    <a:pt x="5819" y="11637"/>
                  </a:cubicBezTo>
                  <a:cubicBezTo>
                    <a:pt x="9033" y="11637"/>
                    <a:pt x="11637" y="9032"/>
                    <a:pt x="11637" y="5820"/>
                  </a:cubicBezTo>
                  <a:cubicBezTo>
                    <a:pt x="11637" y="2606"/>
                    <a:pt x="9033"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1580554" y="2578657"/>
              <a:ext cx="239863" cy="239891"/>
            </a:xfrm>
            <a:custGeom>
              <a:avLst/>
              <a:gdLst/>
              <a:ahLst/>
              <a:cxnLst/>
              <a:rect l="l" t="t" r="r" b="b"/>
              <a:pathLst>
                <a:path w="8615" h="8616" extrusionOk="0">
                  <a:moveTo>
                    <a:pt x="4308" y="1"/>
                  </a:moveTo>
                  <a:cubicBezTo>
                    <a:pt x="1929" y="1"/>
                    <a:pt x="0" y="1929"/>
                    <a:pt x="0" y="4309"/>
                  </a:cubicBezTo>
                  <a:cubicBezTo>
                    <a:pt x="0" y="6687"/>
                    <a:pt x="1929" y="8615"/>
                    <a:pt x="4308" y="8615"/>
                  </a:cubicBezTo>
                  <a:cubicBezTo>
                    <a:pt x="6686" y="8615"/>
                    <a:pt x="8615" y="6687"/>
                    <a:pt x="8615" y="4309"/>
                  </a:cubicBezTo>
                  <a:cubicBezTo>
                    <a:pt x="8615" y="1929"/>
                    <a:pt x="6686" y="1"/>
                    <a:pt x="4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1584090" y="2624710"/>
              <a:ext cx="125430" cy="44966"/>
            </a:xfrm>
            <a:custGeom>
              <a:avLst/>
              <a:gdLst/>
              <a:ahLst/>
              <a:cxnLst/>
              <a:rect l="l" t="t" r="r" b="b"/>
              <a:pathLst>
                <a:path w="4505" h="1615" extrusionOk="0">
                  <a:moveTo>
                    <a:pt x="787" y="1"/>
                  </a:moveTo>
                  <a:cubicBezTo>
                    <a:pt x="420" y="470"/>
                    <a:pt x="148" y="1018"/>
                    <a:pt x="0" y="1614"/>
                  </a:cubicBezTo>
                  <a:lnTo>
                    <a:pt x="4504" y="1614"/>
                  </a:lnTo>
                  <a:lnTo>
                    <a:pt x="4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1584006" y="2727255"/>
              <a:ext cx="125514" cy="44938"/>
            </a:xfrm>
            <a:custGeom>
              <a:avLst/>
              <a:gdLst/>
              <a:ahLst/>
              <a:cxnLst/>
              <a:rect l="l" t="t" r="r" b="b"/>
              <a:pathLst>
                <a:path w="4508" h="1614" extrusionOk="0">
                  <a:moveTo>
                    <a:pt x="1" y="1"/>
                  </a:moveTo>
                  <a:cubicBezTo>
                    <a:pt x="146" y="596"/>
                    <a:pt x="417" y="1144"/>
                    <a:pt x="783" y="1613"/>
                  </a:cubicBezTo>
                  <a:lnTo>
                    <a:pt x="4507" y="1613"/>
                  </a:lnTo>
                  <a:lnTo>
                    <a:pt x="4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1652221" y="2578657"/>
              <a:ext cx="108252" cy="239891"/>
            </a:xfrm>
            <a:custGeom>
              <a:avLst/>
              <a:gdLst/>
              <a:ahLst/>
              <a:cxnLst/>
              <a:rect l="l" t="t" r="r" b="b"/>
              <a:pathLst>
                <a:path w="3888" h="8616" extrusionOk="0">
                  <a:moveTo>
                    <a:pt x="1734" y="1"/>
                  </a:moveTo>
                  <a:cubicBezTo>
                    <a:pt x="1121" y="1"/>
                    <a:pt x="538" y="129"/>
                    <a:pt x="10" y="361"/>
                  </a:cubicBezTo>
                  <a:cubicBezTo>
                    <a:pt x="1108" y="1331"/>
                    <a:pt x="1796" y="2751"/>
                    <a:pt x="1796" y="4302"/>
                  </a:cubicBezTo>
                  <a:cubicBezTo>
                    <a:pt x="1796" y="5859"/>
                    <a:pt x="1105" y="7281"/>
                    <a:pt x="1" y="8253"/>
                  </a:cubicBezTo>
                  <a:cubicBezTo>
                    <a:pt x="532" y="8486"/>
                    <a:pt x="1117" y="8615"/>
                    <a:pt x="1734" y="8615"/>
                  </a:cubicBezTo>
                  <a:cubicBezTo>
                    <a:pt x="2011" y="8615"/>
                    <a:pt x="2282" y="8589"/>
                    <a:pt x="2545" y="8538"/>
                  </a:cubicBezTo>
                  <a:cubicBezTo>
                    <a:pt x="3416" y="7305"/>
                    <a:pt x="3888" y="5828"/>
                    <a:pt x="3888" y="4302"/>
                  </a:cubicBezTo>
                  <a:cubicBezTo>
                    <a:pt x="3888" y="2783"/>
                    <a:pt x="3418" y="1309"/>
                    <a:pt x="2552" y="79"/>
                  </a:cubicBezTo>
                  <a:cubicBezTo>
                    <a:pt x="2288" y="28"/>
                    <a:pt x="201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math equations and formulas&#10;&#10;Description automatically generated with medium confidence">
            <a:extLst>
              <a:ext uri="{FF2B5EF4-FFF2-40B4-BE49-F238E27FC236}">
                <a16:creationId xmlns:a16="http://schemas.microsoft.com/office/drawing/2014/main" id="{F4137C37-6707-257A-5E02-E6D6135C3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175" y="1408371"/>
            <a:ext cx="4076700" cy="3114675"/>
          </a:xfrm>
          <a:prstGeom prst="rect">
            <a:avLst/>
          </a:prstGeom>
        </p:spPr>
      </p:pic>
    </p:spTree>
    <p:extLst>
      <p:ext uri="{BB962C8B-B14F-4D97-AF65-F5344CB8AC3E}">
        <p14:creationId xmlns:p14="http://schemas.microsoft.com/office/powerpoint/2010/main" val="256803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6" name="Google Shape;2716;p51"/>
          <p:cNvSpPr txBox="1">
            <a:spLocks noGrp="1"/>
          </p:cNvSpPr>
          <p:nvPr>
            <p:ph type="subTitle" idx="1"/>
          </p:nvPr>
        </p:nvSpPr>
        <p:spPr>
          <a:xfrm>
            <a:off x="1267159" y="772299"/>
            <a:ext cx="5972727"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dirty="0"/>
              <a:t>Các bước thuật toán:</a:t>
            </a:r>
            <a:endParaRPr lang="en-US" sz="2000" dirty="0"/>
          </a:p>
        </p:txBody>
      </p:sp>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80;p40">
            <a:extLst>
              <a:ext uri="{FF2B5EF4-FFF2-40B4-BE49-F238E27FC236}">
                <a16:creationId xmlns:a16="http://schemas.microsoft.com/office/drawing/2014/main" id="{1C6489CD-EDB8-C0DE-8461-BD6A3A2422B3}"/>
              </a:ext>
            </a:extLst>
          </p:cNvPr>
          <p:cNvSpPr txBox="1">
            <a:spLocks/>
          </p:cNvSpPr>
          <p:nvPr/>
        </p:nvSpPr>
        <p:spPr>
          <a:xfrm>
            <a:off x="1567848" y="1367159"/>
            <a:ext cx="6238716"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1800" dirty="0">
                <a:solidFill>
                  <a:schemeClr val="tx1"/>
                </a:solidFill>
                <a:latin typeface="Varela Round" panose="00000500000000000000" pitchFamily="2" charset="-79"/>
                <a:ea typeface="Aptos" panose="020B0004020202020204" pitchFamily="34" charset="0"/>
                <a:cs typeface="Varela Round" panose="00000500000000000000" pitchFamily="2" charset="-79"/>
              </a:rPr>
              <a:t>1. Xác định số cụm c, độ mờ m , khởi tạo ma trận U, T (tuân theo ràng buộc 7 - 8)</a:t>
            </a:r>
          </a:p>
          <a:p>
            <a:pPr algn="just"/>
            <a:r>
              <a:rPr lang="vi-VN" sz="1800" dirty="0">
                <a:solidFill>
                  <a:schemeClr val="tx1"/>
                </a:solidFill>
                <a:latin typeface="Varela Round" panose="00000500000000000000" pitchFamily="2" charset="-79"/>
                <a:ea typeface="Aptos" panose="020B0004020202020204" pitchFamily="34" charset="0"/>
                <a:cs typeface="Varela Round" panose="00000500000000000000" pitchFamily="2" charset="-79"/>
              </a:rPr>
              <a:t>2. Tính trọng tâm của cụm</a:t>
            </a:r>
          </a:p>
          <a:p>
            <a:pPr algn="just"/>
            <a:r>
              <a:rPr lang="vi-VN" sz="1800" dirty="0">
                <a:solidFill>
                  <a:schemeClr val="tx1"/>
                </a:solidFill>
                <a:latin typeface="Varela Round" panose="00000500000000000000" pitchFamily="2" charset="-79"/>
                <a:ea typeface="Aptos" panose="020B0004020202020204" pitchFamily="34" charset="0"/>
                <a:cs typeface="Varela Round" panose="00000500000000000000" pitchFamily="2" charset="-79"/>
              </a:rPr>
              <a:t>3. Cập nhật ma trận U</a:t>
            </a:r>
          </a:p>
          <a:p>
            <a:pPr algn="just"/>
            <a:r>
              <a:rPr lang="vi-VN" sz="1800" dirty="0">
                <a:solidFill>
                  <a:schemeClr val="tx1"/>
                </a:solidFill>
                <a:latin typeface="Varela Round" panose="00000500000000000000" pitchFamily="2" charset="-79"/>
                <a:ea typeface="Aptos" panose="020B0004020202020204" pitchFamily="34" charset="0"/>
                <a:cs typeface="Varela Round" panose="00000500000000000000" pitchFamily="2" charset="-79"/>
              </a:rPr>
              <a:t>4. Cập nhật ma trận T</a:t>
            </a:r>
          </a:p>
          <a:p>
            <a:pPr algn="just"/>
            <a:r>
              <a:rPr lang="vi-VN" sz="1800" dirty="0">
                <a:solidFill>
                  <a:schemeClr val="tx1"/>
                </a:solidFill>
                <a:latin typeface="Varela Round" panose="00000500000000000000" pitchFamily="2" charset="-79"/>
                <a:ea typeface="Aptos" panose="020B0004020202020204" pitchFamily="34" charset="0"/>
                <a:cs typeface="Varela Round" panose="00000500000000000000" pitchFamily="2" charset="-79"/>
              </a:rPr>
              <a:t>5 Nếu hàm mục tiêu giảm 1 lượng không đáng kể thì dừng lại, nếu không thì quay lại bước 2.</a:t>
            </a:r>
          </a:p>
        </p:txBody>
      </p:sp>
    </p:spTree>
    <p:extLst>
      <p:ext uri="{BB962C8B-B14F-4D97-AF65-F5344CB8AC3E}">
        <p14:creationId xmlns:p14="http://schemas.microsoft.com/office/powerpoint/2010/main" val="31730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1837553" flipH="1">
            <a:off x="7607849" y="-358557"/>
            <a:ext cx="1513811" cy="2029860"/>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5490185" y="-45454"/>
            <a:ext cx="1646737" cy="933564"/>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5142166" y="3786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94810" y="12867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1124241" y="7302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915966" y="3799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1360428" y="4223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80;p40">
            <a:extLst>
              <a:ext uri="{FF2B5EF4-FFF2-40B4-BE49-F238E27FC236}">
                <a16:creationId xmlns:a16="http://schemas.microsoft.com/office/drawing/2014/main" id="{5FE88775-14FE-AAF0-CCDB-A2B503E1F41A}"/>
              </a:ext>
            </a:extLst>
          </p:cNvPr>
          <p:cNvSpPr txBox="1">
            <a:spLocks/>
          </p:cNvSpPr>
          <p:nvPr/>
        </p:nvSpPr>
        <p:spPr>
          <a:xfrm>
            <a:off x="1801765" y="1665766"/>
            <a:ext cx="6238716"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Vấn</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đề</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chính</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của</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thuật</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toán</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FPCM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là</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ràng</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buộc</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tương</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ứng</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tổng</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của</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tất</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cả</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các</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giá</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trị</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điển</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hình</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của</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tất</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cả</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dữ</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liệu</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trong</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cụm</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đặc</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biệt</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đối</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với</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một</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tập</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dữ</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liệu</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 </a:t>
            </a:r>
            <a:r>
              <a:rPr lang="en-US" sz="2000" kern="100" dirty="0" err="1">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lớn</a:t>
            </a:r>
            <a:r>
              <a:rPr lang="en-US" sz="2000" kern="100" dirty="0">
                <a:solidFill>
                  <a:schemeClr val="tx1"/>
                </a:solidFill>
                <a:effectLst/>
                <a:latin typeface="Varela Round" panose="00000500000000000000" pitchFamily="2" charset="-79"/>
                <a:ea typeface="Aptos" panose="020B0004020202020204" pitchFamily="34" charset="0"/>
                <a:cs typeface="Varela Round" panose="00000500000000000000" pitchFamily="2" charset="-79"/>
              </a:rPr>
              <a:t>.</a:t>
            </a:r>
          </a:p>
        </p:txBody>
      </p:sp>
    </p:spTree>
    <p:extLst>
      <p:ext uri="{BB962C8B-B14F-4D97-AF65-F5344CB8AC3E}">
        <p14:creationId xmlns:p14="http://schemas.microsoft.com/office/powerpoint/2010/main" val="226136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4F56B6-B1C4-AA53-3E99-2FF154BD3AC5}"/>
              </a:ext>
            </a:extLst>
          </p:cNvPr>
          <p:cNvSpPr>
            <a:spLocks noGrp="1"/>
          </p:cNvSpPr>
          <p:nvPr>
            <p:ph type="subTitle" idx="1"/>
          </p:nvPr>
        </p:nvSpPr>
        <p:spPr>
          <a:xfrm>
            <a:off x="907312" y="759308"/>
            <a:ext cx="7329376" cy="475488"/>
          </a:xfrm>
        </p:spPr>
        <p:txBody>
          <a:bodyPr/>
          <a:lstStyle/>
          <a:p>
            <a:r>
              <a:rPr lang="en-US" dirty="0" err="1">
                <a:latin typeface="Varela Round" panose="00000500000000000000" pitchFamily="2" charset="-79"/>
                <a:cs typeface="Varela Round" panose="00000500000000000000" pitchFamily="2" charset="-79"/>
              </a:rPr>
              <a:t>Ngoài</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ra</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còn</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có</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thuật</a:t>
            </a:r>
            <a:r>
              <a:rPr lang="en-US" dirty="0">
                <a:latin typeface="Varela Round" panose="00000500000000000000" pitchFamily="2" charset="-79"/>
                <a:cs typeface="Varela Round" panose="00000500000000000000" pitchFamily="2" charset="-79"/>
              </a:rPr>
              <a:t> </a:t>
            </a:r>
            <a:r>
              <a:rPr lang="en-US" dirty="0" err="1">
                <a:latin typeface="Varela Round" panose="00000500000000000000" pitchFamily="2" charset="-79"/>
                <a:cs typeface="Varela Round" panose="00000500000000000000" pitchFamily="2" charset="-79"/>
              </a:rPr>
              <a:t>toán</a:t>
            </a:r>
            <a:r>
              <a:rPr lang="en-US" dirty="0">
                <a:latin typeface="Varela Round" panose="00000500000000000000" pitchFamily="2" charset="-79"/>
                <a:cs typeface="Varela Round" panose="00000500000000000000" pitchFamily="2" charset="-79"/>
              </a:rPr>
              <a:t> </a:t>
            </a:r>
            <a:r>
              <a:rPr lang="en-US" sz="1800" dirty="0">
                <a:effectLst/>
                <a:latin typeface="Varela Round" panose="00000500000000000000" pitchFamily="2" charset="-79"/>
                <a:ea typeface="Aptos" panose="020B0004020202020204" pitchFamily="34" charset="0"/>
                <a:cs typeface="Varela Round" panose="00000500000000000000" pitchFamily="2" charset="-79"/>
              </a:rPr>
              <a:t>Possibilistic fuzzy c-means (PFCM)</a:t>
            </a:r>
            <a:endParaRPr lang="en-US" dirty="0">
              <a:latin typeface="Varela Round" panose="00000500000000000000" pitchFamily="2" charset="-79"/>
              <a:cs typeface="Varela Round" panose="00000500000000000000" pitchFamily="2" charset="-79"/>
            </a:endParaRPr>
          </a:p>
        </p:txBody>
      </p:sp>
      <p:sp>
        <p:nvSpPr>
          <p:cNvPr id="2" name="Google Shape;2280;p40">
            <a:extLst>
              <a:ext uri="{FF2B5EF4-FFF2-40B4-BE49-F238E27FC236}">
                <a16:creationId xmlns:a16="http://schemas.microsoft.com/office/drawing/2014/main" id="{D62FBC8B-6F8A-81E5-219B-B495D2426DE2}"/>
              </a:ext>
            </a:extLst>
          </p:cNvPr>
          <p:cNvSpPr txBox="1">
            <a:spLocks/>
          </p:cNvSpPr>
          <p:nvPr/>
        </p:nvSpPr>
        <p:spPr>
          <a:xfrm>
            <a:off x="1390639" y="1234796"/>
            <a:ext cx="6519984" cy="122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indent="0" algn="just"/>
            <a:r>
              <a:rPr lang="vi-VN" sz="1800" dirty="0">
                <a:solidFill>
                  <a:schemeClr val="tx1"/>
                </a:solidFill>
                <a:latin typeface="Varela Round" panose="00000500000000000000" pitchFamily="2" charset="-79"/>
                <a:cs typeface="Varela Round" panose="00000500000000000000" pitchFamily="2" charset="-79"/>
              </a:rPr>
              <a:t>Để có được thuật toán tốt hơn cho phân cụm mờ, Pal, Pal,</a:t>
            </a:r>
            <a:r>
              <a:rPr lang="en-US" sz="1800" dirty="0">
                <a:solidFill>
                  <a:schemeClr val="tx1"/>
                </a:solidFill>
                <a:latin typeface="Varela Round" panose="00000500000000000000" pitchFamily="2" charset="-79"/>
                <a:cs typeface="Varela Round" panose="00000500000000000000" pitchFamily="2" charset="-79"/>
              </a:rPr>
              <a:t>    </a:t>
            </a:r>
            <a:r>
              <a:rPr lang="vi-VN" sz="1800" dirty="0">
                <a:solidFill>
                  <a:schemeClr val="tx1"/>
                </a:solidFill>
                <a:latin typeface="Varela Round" panose="00000500000000000000" pitchFamily="2" charset="-79"/>
                <a:cs typeface="Varela Round" panose="00000500000000000000" pitchFamily="2" charset="-79"/>
              </a:rPr>
              <a:t>Keller và Bezdek đã đề xuất thuật toán PFCM vào năm 2005. Thuật toán PFCM có thể tránh các cụm chồng chéo (Nhược điểm của PCM) và đồng thời ít nhạy cảm hơn với các ngoại lệ (Nhược điểm của FCM) (Pal et al. 2005). Nhưng dữ liệu nhiễu có thể ảnh hưởng đến tính toán tâm cụm. Thuật toán PFCM sử dụng kết hợp giữa thuật toán PCM và các hàm mục tiêu của thuật toán FCM.</a:t>
            </a:r>
          </a:p>
          <a:p>
            <a:pPr marL="482600" indent="-342900" algn="just">
              <a:buFont typeface="Arial" panose="020B0604020202020204" pitchFamily="34" charset="0"/>
              <a:buChar char="•"/>
            </a:pPr>
            <a:endParaRPr lang="en-US" sz="1800" dirty="0">
              <a:solidFill>
                <a:schemeClr val="tx1"/>
              </a:solidFill>
              <a:latin typeface="Varela Round" panose="00000500000000000000" pitchFamily="2" charset="-79"/>
              <a:cs typeface="Varela Round" panose="00000500000000000000" pitchFamily="2" charset="-79"/>
            </a:endParaRPr>
          </a:p>
        </p:txBody>
      </p:sp>
    </p:spTree>
    <p:extLst>
      <p:ext uri="{BB962C8B-B14F-4D97-AF65-F5344CB8AC3E}">
        <p14:creationId xmlns:p14="http://schemas.microsoft.com/office/powerpoint/2010/main" val="201483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47"/>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Thanks for watching</a:t>
            </a:r>
          </a:p>
        </p:txBody>
      </p:sp>
      <p:grpSp>
        <p:nvGrpSpPr>
          <p:cNvPr id="2631" name="Google Shape;2631;p47"/>
          <p:cNvGrpSpPr/>
          <p:nvPr/>
        </p:nvGrpSpPr>
        <p:grpSpPr>
          <a:xfrm>
            <a:off x="3840955" y="145982"/>
            <a:ext cx="1114655" cy="1957000"/>
            <a:chOff x="2332850" y="1508965"/>
            <a:chExt cx="495799" cy="870474"/>
          </a:xfrm>
        </p:grpSpPr>
        <p:sp>
          <p:nvSpPr>
            <p:cNvPr id="2632" name="Google Shape;2632;p47"/>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47"/>
          <p:cNvSpPr/>
          <p:nvPr/>
        </p:nvSpPr>
        <p:spPr>
          <a:xfrm>
            <a:off x="6830422" y="85582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490857" y="3000656"/>
            <a:ext cx="1059580" cy="1088238"/>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52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4607</Words>
  <Application>Microsoft Office PowerPoint</Application>
  <PresentationFormat>On-screen Show (16:9)</PresentationFormat>
  <Paragraphs>303</Paragraphs>
  <Slides>99</Slides>
  <Notes>79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Helvetica</vt:lpstr>
      <vt:lpstr>Aptos</vt:lpstr>
      <vt:lpstr>Varela Round</vt:lpstr>
      <vt:lpstr>Anaheim</vt:lpstr>
      <vt:lpstr>Wingdings</vt:lpstr>
      <vt:lpstr>Arial</vt:lpstr>
      <vt:lpstr>Bebas Neue</vt:lpstr>
      <vt:lpstr>Cambria Math</vt:lpstr>
      <vt:lpstr>Nunito Light</vt:lpstr>
      <vt:lpstr>Study Guide to Middle School Students by Slidesgo</vt:lpstr>
      <vt:lpstr>PHÂN CỤM PHÂN HOẠCH Nhóm 14</vt:lpstr>
      <vt:lpstr>Thành viên</vt:lpstr>
      <vt:lpstr>Nội dung</vt:lpstr>
      <vt:lpstr>Phân cụm dữ liệu</vt:lpstr>
      <vt:lpstr>Khái niệm</vt:lpstr>
      <vt:lpstr>PowerPoint Presentation</vt:lpstr>
      <vt:lpstr>PowerPoint Presentation</vt:lpstr>
      <vt:lpstr>02. Phân cụm dữ liệu</vt:lpstr>
      <vt:lpstr>PowerPoint Presentation</vt:lpstr>
      <vt:lpstr>03. Độ đo khoảng cách</vt:lpstr>
      <vt:lpstr>Độ do Euclid chuẩn và độ đo Manhattan </vt:lpstr>
      <vt:lpstr>Độ đo Cosine</vt:lpstr>
      <vt:lpstr>Độ đo Hamming</vt:lpstr>
      <vt:lpstr>Độ đo Jaccard</vt:lpstr>
      <vt:lpstr>Độ đo Kullback-Leibler (KL)</vt:lpstr>
      <vt:lpstr>Độ đo Kullback-Leibler (KL)</vt:lpstr>
      <vt:lpstr>04. Evaluation</vt:lpstr>
      <vt:lpstr>05. Phân cụm phân hoạch</vt:lpstr>
      <vt:lpstr>PowerPoint Presentation</vt:lpstr>
      <vt:lpstr>Các phương pháp phân hoạch mang lại một số lợi ích </vt:lpstr>
      <vt:lpstr>Thuật toán</vt:lpstr>
      <vt:lpstr>K-means</vt:lpstr>
      <vt:lpstr>Các bước thực hiện</vt:lpstr>
      <vt:lpstr>Đánh giá thuật toán</vt:lpstr>
      <vt:lpstr>Ví dụ : Giả sử có một tập đối tượng được định vị trong hệ trục toạ độ X, Y. Cho k = 3 tức người dùng cần phân các đối tượng vào trong 3 cụm.</vt:lpstr>
      <vt:lpstr>PowerPoint Presentation</vt:lpstr>
      <vt:lpstr>PowerPoint Presentation</vt:lpstr>
      <vt:lpstr>PowerPoint Presentation</vt:lpstr>
      <vt:lpstr>PowerPoint Presentation</vt:lpstr>
      <vt:lpstr>PowerPoint Presentation</vt:lpstr>
      <vt:lpstr>Một ví dụ khác: Ta có giả sử một tập đối tượng được định vị trong hệ trục toạ độ X, Y. Cho k =3 tức người dùng cần phân loại các đối tượng vào trong 3 cụm. </vt:lpstr>
      <vt:lpstr>Tầm quan trọng của việc chọn trọng tâm ban đầu: Với những cụm nằm xa nhau, nếu để việc chọn k ngẫu nhiên có thể gây ra sự sai sót khi phân cụm khi những tâm ta chọn nằm sát nhau trên một cụm ban đầu. </vt:lpstr>
      <vt:lpstr>Hạn chế của K-means: Sự khác nhau giữa kích thước các cụm: </vt:lpstr>
      <vt:lpstr>Sự khác nhau về mật độ</vt:lpstr>
      <vt:lpstr>Với hình dạng không phải là hình cầu:</vt:lpstr>
      <vt:lpstr>PowerPoint Presentation</vt:lpstr>
      <vt:lpstr>PowerPoint Presentation</vt:lpstr>
      <vt:lpstr>PowerPoint Presentation</vt:lpstr>
      <vt:lpstr>PowerPoint Presentation</vt:lpstr>
      <vt:lpstr>PowerPoint Presentation</vt:lpstr>
      <vt:lpstr>PowerPoint Presentation</vt:lpstr>
      <vt:lpstr>Sự khác biệt giữa 2 phương pháp MM và MS như sau:</vt:lpstr>
      <vt:lpstr>Sự khác biệt giữa 2 phương pháp MM và MS như sau: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Tạo ra nhiều cụm nhỏ sau đó ghép lại với nhau </vt:lpstr>
      <vt:lpstr>PowerPoint Presentation</vt:lpstr>
      <vt:lpstr>PowerPoint Presentation</vt:lpstr>
      <vt:lpstr>K-Modes</vt:lpstr>
      <vt:lpstr>K-Modes</vt:lpstr>
      <vt:lpstr>Quá trình thực hiện phân loại của K-Modes</vt:lpstr>
      <vt:lpstr>K-Modes là một thuật toán phân cụm quan trọng, cho phép nhóm và khai thác thông tin hữu ích từ các dữ liệu phân loại một cách hiệu quả. Nó mở ra nhiều ứng dụng thiết thực trong phân tích dữ liệu, tiếp thị, quản trị kinh doanh và nhiều lĩnh vực: nghiên cứu khao sát thị trường, xử lý ngôn ngữ tự nhiên, sinh học,…</vt:lpstr>
      <vt:lpstr>Giới thiệu về thuật toán K-Medoids</vt:lpstr>
      <vt:lpstr>1. Khởi tạo: Chọn ngẫu nhiên k điểm làm medoid ban đầu. 2. Gán mỗi điểm dữ liệu cho cụm có medoid gần nhất. 3. Lặp: Với mỗi medoid m và mỗi điểm dữ liệu không phải medoid o, tính toán thay đổi mục tiêu (Thường là MSE) khi hoán đổi m và o. Thực hiện hoán đổi tốt nhất. 4. Tiếp tục lặp cho đến khi không có hoán đổi nào có thể giảm chi phí thêm nữa.</vt:lpstr>
      <vt:lpstr>Ưu và nhược điểm của K-Medoids</vt:lpstr>
      <vt:lpstr>PowerPoint Presentation</vt:lpstr>
      <vt:lpstr>PowerPoint Presentation</vt:lpstr>
      <vt:lpstr>- Thuật toán CLARA là thuật toán mở rộng của K-Medoids, được thiết kế đặc biệt để xử lý các tập dữ liệu lớn một cách hiệu quả.  - CLARA hoạt động bằng cách chọn một mẫu dữ liệu ngẫu nhiên, áp dụng K-Medoids cho mẫu đó và lặp lại quy trình này nhiều lần. Kết quả phân cụm tốt nhất được chọn dựa trên thước đo độ khác biệt tối thiểu.  - CLARA nhanh hơn K-Medoids đối với các tập dữ liệu lớn nhưng chất lượng phân cụm có thể thấp hơn.</vt:lpstr>
      <vt:lpstr>K-Medoids là một thuật toán phân cụm hiệu quả, khắc phục được nhược điểm về việc nhạy cảm với điểm dữ liệu phương xa của K-Means. Tuy không đảm bảo tìm được lời giải tối ưu, nhưng K-Medoids đã được chứng minh là một lựa chọn tốt cho nhiều bài toán phân cụm thực tế nhờ tính hiệu quả, dễ triển khai và phù hợp với nhiều loại dữ liệu khác nhau.</vt:lpstr>
      <vt:lpstr>Soft clustering</vt:lpstr>
      <vt:lpstr>Fuzzy c-means</vt:lpstr>
      <vt:lpstr>Hàm mục tiêu: </vt:lpstr>
      <vt:lpstr>PowerPoint Presentation</vt:lpstr>
      <vt:lpstr>PowerPoint Presentation</vt:lpstr>
      <vt:lpstr>Ưu và nhược điểm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Possibilistic c –means (PCM) algorithm</vt:lpstr>
      <vt:lpstr>Hàm mục tiêu: </vt:lpstr>
      <vt:lpstr>Công thức tính </vt:lpstr>
      <vt:lpstr>PowerPoint Presentation</vt:lpstr>
      <vt:lpstr>PowerPoint Presentation</vt:lpstr>
      <vt:lpstr>Fuzzy possibilistic c-means (FPCM) algorithm</vt:lpstr>
      <vt:lpstr>Fuzzy possibilistic c-means (FPCM) algorithm</vt:lpstr>
      <vt:lpstr>PowerPoint Presentation</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CỤM PHÂN HOẠCH Nhóm 14</dc:title>
  <dc:creator>ThanhHien</dc:creator>
  <cp:lastModifiedBy>Nguyen Tan Phat</cp:lastModifiedBy>
  <cp:revision>25</cp:revision>
  <dcterms:modified xsi:type="dcterms:W3CDTF">2024-03-09T04:03:45Z</dcterms:modified>
</cp:coreProperties>
</file>